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563" y="1750055"/>
            <a:ext cx="5667375" cy="3722887"/>
          </a:xfrm>
        </p:spPr>
        <p:txBody>
          <a:bodyPr anchor="b"/>
          <a:lstStyle>
            <a:lvl1pPr algn="ctr">
              <a:defRPr sz="37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490"/>
            </a:lvl1pPr>
            <a:lvl2pPr marL="283210" indent="0" algn="ctr">
              <a:buNone/>
              <a:defRPr sz="1240"/>
            </a:lvl2pPr>
            <a:lvl3pPr marL="567055" indent="0" algn="ctr">
              <a:buNone/>
              <a:defRPr sz="1115"/>
            </a:lvl3pPr>
            <a:lvl4pPr marL="850265" indent="0" algn="ctr">
              <a:buNone/>
              <a:defRPr sz="990"/>
            </a:lvl4pPr>
            <a:lvl5pPr marL="1133475" indent="0" algn="ctr">
              <a:buNone/>
              <a:defRPr sz="990"/>
            </a:lvl5pPr>
            <a:lvl6pPr marL="1416685" indent="0" algn="ctr">
              <a:buNone/>
              <a:defRPr sz="990"/>
            </a:lvl6pPr>
            <a:lvl7pPr marL="1700530" indent="0" algn="ctr">
              <a:buNone/>
              <a:defRPr sz="990"/>
            </a:lvl7pPr>
            <a:lvl8pPr marL="1983740" indent="0" algn="ctr">
              <a:buNone/>
              <a:defRPr sz="990"/>
            </a:lvl8pPr>
            <a:lvl9pPr marL="2266950" indent="0" algn="ctr">
              <a:buNone/>
              <a:defRPr sz="99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fld id="{81D60167-4931-47E6-BA6A-407CBD079E47}" type="slidenum">
              <a:rPr b="1" dirty="0">
                <a:latin typeface="Arial" panose="020B0604020202020204"/>
                <a:cs typeface="Arial" panose="020B0604020202020204"/>
              </a:rPr>
            </a:fld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fld id="{81D60167-4931-47E6-BA6A-407CBD079E47}" type="slidenum">
              <a:rPr b="1" dirty="0">
                <a:latin typeface="Arial" panose="020B0604020202020204"/>
                <a:cs typeface="Arial" panose="020B0604020202020204"/>
              </a:rPr>
            </a:fld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5"/>
            <a:ext cx="6517481" cy="4448157"/>
          </a:xfrm>
        </p:spPr>
        <p:txBody>
          <a:bodyPr anchor="b"/>
          <a:lstStyle>
            <a:lvl1pPr>
              <a:defRPr sz="37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3"/>
            <a:ext cx="6517481" cy="2339180"/>
          </a:xfrm>
        </p:spPr>
        <p:txBody>
          <a:bodyPr/>
          <a:lstStyle>
            <a:lvl1pPr marL="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1pPr>
            <a:lvl2pPr marL="2832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55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3pPr>
            <a:lvl4pPr marL="85026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13347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41668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70053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198374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26695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825" y="2495127"/>
            <a:ext cx="3332417" cy="7057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6259" y="2495127"/>
            <a:ext cx="3332417" cy="7057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fld id="{81D60167-4931-47E6-BA6A-407CBD079E47}" type="slidenum">
              <a:rPr b="1" dirty="0">
                <a:latin typeface="Arial" panose="020B0604020202020204"/>
                <a:cs typeface="Arial" panose="020B0604020202020204"/>
              </a:rPr>
            </a:fld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5"/>
            <a:ext cx="6517481" cy="206689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4" y="2621369"/>
            <a:ext cx="3196753" cy="1284692"/>
          </a:xfrm>
        </p:spPr>
        <p:txBody>
          <a:bodyPr anchor="b"/>
          <a:lstStyle>
            <a:lvl1pPr marL="0" indent="0">
              <a:buNone/>
              <a:defRPr sz="1490" b="1"/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4" y="3906061"/>
            <a:ext cx="3196753" cy="5745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490" b="1"/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fld id="{81D60167-4931-47E6-BA6A-407CBD079E47}" type="slidenum">
              <a:rPr b="1" dirty="0">
                <a:latin typeface="Arial" panose="020B0604020202020204"/>
                <a:cs typeface="Arial" panose="020B0604020202020204"/>
              </a:rPr>
            </a:fld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fld id="{81D60167-4931-47E6-BA6A-407CBD079E47}" type="slidenum">
              <a:rPr b="1" dirty="0">
                <a:latin typeface="Arial" panose="020B0604020202020204"/>
                <a:cs typeface="Arial" panose="020B0604020202020204"/>
              </a:rPr>
            </a:fld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2"/>
            <a:ext cx="3825478" cy="7599245"/>
          </a:xfrm>
        </p:spPr>
        <p:txBody>
          <a:bodyPr/>
          <a:lstStyle>
            <a:lvl1pPr>
              <a:defRPr sz="1985"/>
            </a:lvl1pPr>
            <a:lvl2pPr>
              <a:defRPr sz="1735"/>
            </a:lvl2pPr>
            <a:lvl3pPr>
              <a:defRPr sz="1490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990"/>
            </a:lvl1pPr>
            <a:lvl2pPr marL="283210" indent="0">
              <a:buNone/>
              <a:defRPr sz="870"/>
            </a:lvl2pPr>
            <a:lvl3pPr marL="567055" indent="0">
              <a:buNone/>
              <a:defRPr sz="745"/>
            </a:lvl3pPr>
            <a:lvl4pPr marL="850265" indent="0">
              <a:buNone/>
              <a:defRPr sz="620"/>
            </a:lvl4pPr>
            <a:lvl5pPr marL="1133475" indent="0">
              <a:buNone/>
              <a:defRPr sz="620"/>
            </a:lvl5pPr>
            <a:lvl6pPr marL="1416685" indent="0">
              <a:buNone/>
              <a:defRPr sz="620"/>
            </a:lvl6pPr>
            <a:lvl7pPr marL="1700530" indent="0">
              <a:buNone/>
              <a:defRPr sz="620"/>
            </a:lvl7pPr>
            <a:lvl8pPr marL="1983740" indent="0">
              <a:buNone/>
              <a:defRPr sz="620"/>
            </a:lvl8pPr>
            <a:lvl9pPr marL="2266950" indent="0">
              <a:buNone/>
              <a:defRPr sz="62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12497" y="1539652"/>
            <a:ext cx="3825478" cy="7599245"/>
          </a:xfrm>
        </p:spPr>
        <p:txBody>
          <a:bodyPr/>
          <a:lstStyle>
            <a:lvl1pPr marL="0" indent="0">
              <a:buNone/>
              <a:defRPr sz="1985"/>
            </a:lvl1pPr>
            <a:lvl2pPr marL="283210" indent="0">
              <a:buNone/>
              <a:defRPr sz="1735"/>
            </a:lvl2pPr>
            <a:lvl3pPr marL="567055" indent="0">
              <a:buNone/>
              <a:defRPr sz="1490"/>
            </a:lvl3pPr>
            <a:lvl4pPr marL="850265" indent="0">
              <a:buNone/>
              <a:defRPr sz="1240"/>
            </a:lvl4pPr>
            <a:lvl5pPr marL="1133475" indent="0">
              <a:buNone/>
              <a:defRPr sz="1240"/>
            </a:lvl5pPr>
            <a:lvl6pPr marL="1416685" indent="0">
              <a:buNone/>
              <a:defRPr sz="1240"/>
            </a:lvl6pPr>
            <a:lvl7pPr marL="1700530" indent="0">
              <a:buNone/>
              <a:defRPr sz="1240"/>
            </a:lvl7pPr>
            <a:lvl8pPr marL="1983740" indent="0">
              <a:buNone/>
              <a:defRPr sz="1240"/>
            </a:lvl8pPr>
            <a:lvl9pPr marL="2266950" indent="0">
              <a:buNone/>
              <a:defRPr sz="124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990"/>
            </a:lvl1pPr>
            <a:lvl2pPr marL="283210" indent="0">
              <a:buNone/>
              <a:defRPr sz="870"/>
            </a:lvl2pPr>
            <a:lvl3pPr marL="567055" indent="0">
              <a:buNone/>
              <a:defRPr sz="745"/>
            </a:lvl3pPr>
            <a:lvl4pPr marL="850265" indent="0">
              <a:buNone/>
              <a:defRPr sz="620"/>
            </a:lvl4pPr>
            <a:lvl5pPr marL="1133475" indent="0">
              <a:buNone/>
              <a:defRPr sz="620"/>
            </a:lvl5pPr>
            <a:lvl6pPr marL="1416685" indent="0">
              <a:buNone/>
              <a:defRPr sz="620"/>
            </a:lvl6pPr>
            <a:lvl7pPr marL="1700530" indent="0">
              <a:buNone/>
              <a:defRPr sz="620"/>
            </a:lvl7pPr>
            <a:lvl8pPr marL="1983740" indent="0">
              <a:buNone/>
              <a:defRPr sz="620"/>
            </a:lvl8pPr>
            <a:lvl9pPr marL="2266950" indent="0">
              <a:buNone/>
              <a:defRPr sz="62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78463" y="428232"/>
            <a:ext cx="1700213" cy="912404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825" y="428232"/>
            <a:ext cx="5002074" cy="912404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377825" y="428232"/>
            <a:ext cx="6800850" cy="178223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/>
          <p:nvPr>
            <p:ph type="body" idx="1"/>
          </p:nvPr>
        </p:nvSpPr>
        <p:spPr>
          <a:xfrm>
            <a:off x="377825" y="2495127"/>
            <a:ext cx="6800850" cy="70571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377825" y="9737925"/>
            <a:ext cx="1763183" cy="74259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155"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2581804" y="9737925"/>
            <a:ext cx="2392892" cy="74259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155"/>
            </a:lvl1pPr>
          </a:lstStyle>
          <a:p/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5415492" y="9737925"/>
            <a:ext cx="1763183" cy="74259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155"/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fld id="{81D60167-4931-47E6-BA6A-407CBD079E47}" type="slidenum">
              <a:rPr b="1" dirty="0">
                <a:latin typeface="Arial" panose="020B0604020202020204"/>
                <a:cs typeface="Arial" panose="020B0604020202020204"/>
              </a:rPr>
            </a:fld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3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3210" lvl="0" indent="-283210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•"/>
        <a:defRPr sz="26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14045" lvl="1" indent="-236220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–"/>
        <a:defRPr sz="231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44880" lvl="2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•"/>
        <a:defRPr sz="19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22705" lvl="3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–"/>
        <a:defRPr sz="16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700530" lvl="4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78355" lvl="5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456180" lvl="6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834005" lvl="7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211830" lvl="8" indent="-188595" algn="l" defTabSz="755650" eaLnBrk="1" fontAlgn="base" latinLnBrk="0" hangingPunct="1">
        <a:lnSpc>
          <a:spcPct val="100000"/>
        </a:lnSpc>
        <a:spcBef>
          <a:spcPts val="80"/>
        </a:spcBef>
        <a:spcAft>
          <a:spcPct val="0"/>
        </a:spcAft>
        <a:buChar char="»"/>
        <a:defRPr sz="16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9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77825" lvl="1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755650" lvl="2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133475" lvl="3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11300" lvl="4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9125" lvl="5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266950" lvl="6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2644775" lvl="7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022600" lvl="8" indent="0" algn="l" defTabSz="7556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slide" Target="slide18.xml"/><Relationship Id="rId7" Type="http://schemas.openxmlformats.org/officeDocument/2006/relationships/slide" Target="slide14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3" Type="http://schemas.openxmlformats.org/officeDocument/2006/relationships/slide" Target="slide8.xml"/><Relationship Id="rId2" Type="http://schemas.openxmlformats.org/officeDocument/2006/relationships/slide" Target="slide7.xml"/><Relationship Id="rId10" Type="http://schemas.openxmlformats.org/officeDocument/2006/relationships/slideLayout" Target="../slideLayouts/slideLayout7.xml"/><Relationship Id="rId1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305555" y="1068324"/>
            <a:ext cx="942975" cy="9151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715" y="2139387"/>
            <a:ext cx="1291649" cy="4873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6933" y="2139357"/>
            <a:ext cx="1947212" cy="48371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3566" y="2141645"/>
            <a:ext cx="1195702" cy="4710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2324" y="3940805"/>
            <a:ext cx="1123385" cy="3872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92112" y="3941010"/>
            <a:ext cx="293272" cy="29803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76230" y="3931631"/>
            <a:ext cx="1365392" cy="30131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27463" y="3940805"/>
            <a:ext cx="1566809" cy="3872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959100" y="5389117"/>
            <a:ext cx="1742439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1600" spc="3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RULES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1876" y="6904735"/>
            <a:ext cx="1523365" cy="72644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4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600" b="1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75" dirty="0">
                <a:latin typeface="Times New Roman" panose="02020603050405020304"/>
                <a:cs typeface="Times New Roman" panose="02020603050405020304"/>
              </a:rPr>
              <a:t>GROUPS: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3495" algn="ctr">
              <a:lnSpc>
                <a:spcPct val="100000"/>
              </a:lnSpc>
              <a:spcBef>
                <a:spcPts val="840"/>
              </a:spcBef>
            </a:pPr>
            <a:r>
              <a:rPr sz="1600" spc="-90" dirty="0">
                <a:latin typeface="Times New Roman" panose="02020603050405020304"/>
                <a:cs typeface="Times New Roman" panose="02020603050405020304"/>
              </a:rPr>
              <a:t>10-</a:t>
            </a:r>
            <a:r>
              <a:rPr sz="1600" spc="-95" dirty="0"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16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70" dirty="0">
                <a:latin typeface="Times New Roman" panose="02020603050405020304"/>
                <a:cs typeface="Times New Roman" panose="02020603050405020304"/>
              </a:rPr>
              <a:t>/</a:t>
            </a:r>
            <a:r>
              <a:rPr sz="16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90" dirty="0">
                <a:latin typeface="Times New Roman" panose="02020603050405020304"/>
                <a:cs typeface="Times New Roman" panose="02020603050405020304"/>
              </a:rPr>
              <a:t>15-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18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8464" y="8315197"/>
            <a:ext cx="302768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800" b="1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spc="-3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2700" b="1" spc="-44" baseline="25000" dirty="0">
                <a:latin typeface="Times New Roman" panose="02020603050405020304"/>
                <a:cs typeface="Times New Roman" panose="02020603050405020304"/>
              </a:rPr>
              <a:t>®</a:t>
            </a:r>
            <a:r>
              <a:rPr sz="2700" b="1" spc="-120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spc="-20" dirty="0">
                <a:latin typeface="Times New Roman" panose="02020603050405020304"/>
                <a:cs typeface="Times New Roman" panose="02020603050405020304"/>
              </a:rPr>
              <a:t>2025</a:t>
            </a:r>
            <a:endParaRPr sz="28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06296" y="4199273"/>
            <a:ext cx="1307697" cy="3803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8908" y="4137659"/>
            <a:ext cx="1010412" cy="4587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05888" y="1232916"/>
            <a:ext cx="252349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u="sng" spc="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Season</a:t>
            </a:r>
            <a:r>
              <a:rPr sz="1100" u="sng" spc="1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two-</a:t>
            </a:r>
            <a:r>
              <a:rPr sz="1100" u="sng" spc="1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2025</a:t>
            </a:r>
            <a:r>
              <a:rPr sz="1100" u="sng" spc="114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Official</a:t>
            </a:r>
            <a:r>
              <a:rPr sz="1100" u="sng" spc="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partners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4823" y="2935223"/>
            <a:ext cx="725424" cy="7254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0628" y="1897273"/>
            <a:ext cx="1386943" cy="62042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10607" y="1858136"/>
            <a:ext cx="1370990" cy="4011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98245"/>
            <a:ext cx="5934075" cy="5420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7358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Table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Contents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PART</a:t>
            </a:r>
            <a:r>
              <a:rPr sz="1200" b="1" i="1" spc="-5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1</a:t>
            </a:r>
            <a:r>
              <a:rPr sz="1200" b="1" i="1" spc="25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–</a:t>
            </a:r>
            <a:r>
              <a:rPr sz="1200" b="1" i="1" spc="25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GENERAL</a:t>
            </a:r>
            <a:r>
              <a:rPr sz="1200" b="1" i="1" spc="1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RULES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.......................................................................................................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3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General</a:t>
            </a:r>
            <a:r>
              <a:rPr sz="1200" b="1" i="1" spc="20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 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information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............................................................................................................</a:t>
            </a:r>
            <a:r>
              <a:rPr sz="1200" spc="10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1" action="ppaction://hlinksldjump"/>
              </a:rPr>
              <a:t>3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Team</a:t>
            </a:r>
            <a:r>
              <a:rPr sz="1200" b="1" i="1" spc="165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and</a:t>
            </a:r>
            <a:r>
              <a:rPr sz="1200" b="1" i="1" spc="165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Age</a:t>
            </a:r>
            <a:r>
              <a:rPr sz="1200" b="1" i="1" spc="16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Groups</a:t>
            </a:r>
            <a:r>
              <a:rPr sz="1200" b="1" i="1" spc="145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definitions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......................................................................................</a:t>
            </a:r>
            <a:r>
              <a:rPr sz="1200" spc="1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4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Responsibilities</a:t>
            </a:r>
            <a:r>
              <a:rPr sz="1200" b="1" i="1" spc="145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and</a:t>
            </a:r>
            <a:r>
              <a:rPr sz="1200" b="1" i="1" spc="185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team’s</a:t>
            </a:r>
            <a:r>
              <a:rPr sz="1200" b="1" i="1" spc="19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own</a:t>
            </a:r>
            <a:r>
              <a:rPr sz="1200" b="1" i="1" spc="17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work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................................................................................</a:t>
            </a:r>
            <a:r>
              <a:rPr sz="1200" spc="-105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2" action="ppaction://hlinksldjump"/>
              </a:rPr>
              <a:t>4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Game</a:t>
            </a:r>
            <a:r>
              <a:rPr sz="1200" b="1" i="1" spc="13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documents</a:t>
            </a:r>
            <a:r>
              <a:rPr sz="1200" b="1" i="1" spc="14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and</a:t>
            </a:r>
            <a:r>
              <a:rPr sz="1200" b="1" i="1" spc="12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rule</a:t>
            </a:r>
            <a:r>
              <a:rPr sz="1200" b="1" i="1" spc="114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hierarchy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.................................................................................</a:t>
            </a:r>
            <a:r>
              <a:rPr sz="1200" spc="12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5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Robotic</a:t>
            </a:r>
            <a:r>
              <a:rPr sz="1200" b="1" i="1" spc="16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solution</a:t>
            </a:r>
            <a:r>
              <a:rPr sz="1200" b="1" i="1" spc="16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&amp;</a:t>
            </a:r>
            <a:r>
              <a:rPr sz="1200" b="1" i="1" spc="17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project</a:t>
            </a:r>
            <a:r>
              <a:rPr sz="1200" b="1" i="1" spc="17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booth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........................................................................................</a:t>
            </a:r>
            <a:r>
              <a:rPr sz="1200" spc="-75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3" action="ppaction://hlinksldjump"/>
              </a:rPr>
              <a:t>5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4" action="ppaction://hlinksldjump"/>
              </a:rPr>
              <a:t>Additional</a:t>
            </a:r>
            <a:r>
              <a:rPr sz="1200" b="1" i="1" spc="125" dirty="0">
                <a:latin typeface="Times New Roman" panose="02020603050405020304"/>
                <a:cs typeface="Times New Roman" panose="02020603050405020304"/>
                <a:hlinkClick r:id="rId4" action="ppaction://hlinksldjump"/>
              </a:rPr>
              <a:t> 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4" action="ppaction://hlinksldjump"/>
              </a:rPr>
              <a:t>materials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4" action="ppaction://hlinksldjump"/>
              </a:rPr>
              <a:t>............................................................................................................</a:t>
            </a:r>
            <a:r>
              <a:rPr sz="1200" spc="340" dirty="0">
                <a:latin typeface="Times New Roman" panose="02020603050405020304"/>
                <a:cs typeface="Times New Roman" panose="02020603050405020304"/>
                <a:hlinkClick r:id="rId4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4" action="ppaction://hlinksldjump"/>
              </a:rPr>
              <a:t>6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Presentation</a:t>
            </a:r>
            <a:r>
              <a:rPr sz="1200" b="1" i="1" spc="320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&amp;</a:t>
            </a:r>
            <a:r>
              <a:rPr sz="1200" b="1" i="1" spc="320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Judging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......................................................................................................</a:t>
            </a:r>
            <a:r>
              <a:rPr sz="1200" spc="215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 </a:t>
            </a:r>
            <a:r>
              <a:rPr sz="1200" b="1" i="1" spc="-50" dirty="0">
                <a:latin typeface="Times New Roman" panose="02020603050405020304"/>
                <a:cs typeface="Times New Roman" panose="02020603050405020304"/>
                <a:hlinkClick r:id="rId5" action="ppaction://hlinksldjump"/>
              </a:rPr>
              <a:t>8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200" b="1" i="1" spc="26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.................................................................................................................</a:t>
            </a:r>
            <a:r>
              <a:rPr sz="1200" spc="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10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Awards</a:t>
            </a:r>
            <a:r>
              <a:rPr sz="1200" b="1" i="1" spc="395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and</a:t>
            </a:r>
            <a:r>
              <a:rPr sz="1200" b="1" i="1" spc="395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recognition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....................................................................................................</a:t>
            </a:r>
            <a:r>
              <a:rPr sz="1200" spc="100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 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  <a:hlinkClick r:id="rId6" action="ppaction://hlinksldjump"/>
              </a:rPr>
              <a:t>11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29895" indent="-417195">
              <a:lnSpc>
                <a:spcPct val="100000"/>
              </a:lnSpc>
              <a:buFont typeface="Arial" panose="020B0604020202020204"/>
              <a:buAutoNum type="arabicPeriod"/>
              <a:tabLst>
                <a:tab pos="429895" algn="l"/>
              </a:tabLst>
            </a:pP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7" action="ppaction://hlinksldjump"/>
              </a:rPr>
              <a:t>Glossary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7" action="ppaction://hlinksldjump"/>
              </a:rPr>
              <a:t>.............................................................................................................................</a:t>
            </a:r>
            <a:r>
              <a:rPr sz="1200" spc="440" dirty="0">
                <a:latin typeface="Times New Roman" panose="02020603050405020304"/>
                <a:cs typeface="Times New Roman" panose="02020603050405020304"/>
                <a:hlinkClick r:id="rId7" action="ppaction://hlinksldjump"/>
              </a:rPr>
              <a:t>  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  <a:hlinkClick r:id="rId7" action="ppaction://hlinksldjump"/>
              </a:rPr>
              <a:t>12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PART</a:t>
            </a:r>
            <a:r>
              <a:rPr sz="1200" b="1" i="1" spc="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200" b="1" i="1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200" b="1" i="1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200" b="1" i="1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</a:rPr>
              <a:t>SHEETS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...................................................................................................</a:t>
            </a:r>
            <a:r>
              <a:rPr sz="12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13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PART</a:t>
            </a:r>
            <a:r>
              <a:rPr sz="1200" b="1" i="1" spc="-45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3</a:t>
            </a:r>
            <a:r>
              <a:rPr sz="1200" b="1" i="1" spc="-35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–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TEMPLATE</a:t>
            </a:r>
            <a:r>
              <a:rPr sz="1200" b="1" i="1" spc="-30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PROJECT</a:t>
            </a:r>
            <a:r>
              <a:rPr sz="1200" b="1" i="1" spc="-30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REPORT</a:t>
            </a:r>
            <a:r>
              <a:rPr sz="1200" spc="-10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.............................................................................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  <a:hlinkClick r:id="rId8" action="ppaction://hlinksldjump"/>
              </a:rPr>
              <a:t>17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2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698245"/>
            <a:ext cx="6131560" cy="906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5270" algn="ctr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12700" marR="5080">
              <a:lnSpc>
                <a:spcPct val="144000"/>
              </a:lnSpc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 during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season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might be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clarifications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additions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rules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official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Festival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Questions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Answers.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answers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seen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addition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rules.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18463" y="2289175"/>
            <a:ext cx="5661660" cy="817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151025"/>
                </a:solidFill>
                <a:latin typeface="Arial" panose="020B0604020202020204"/>
                <a:cs typeface="Arial" panose="020B0604020202020204"/>
              </a:rPr>
              <a:t>IMPORTANT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1290"/>
              </a:lnSpc>
            </a:pPr>
            <a:r>
              <a:rPr sz="11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11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rules</a:t>
            </a:r>
            <a:r>
              <a:rPr sz="11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in</a:t>
            </a:r>
            <a:r>
              <a:rPr sz="11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this</a:t>
            </a:r>
            <a:r>
              <a:rPr sz="11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spc="-10" dirty="0">
                <a:latin typeface="Arial" panose="020B0604020202020204"/>
                <a:cs typeface="Arial" panose="020B0604020202020204"/>
              </a:rPr>
              <a:t>document</a:t>
            </a:r>
            <a:r>
              <a:rPr sz="11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are</a:t>
            </a:r>
            <a:r>
              <a:rPr sz="11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used</a:t>
            </a:r>
            <a:r>
              <a:rPr sz="11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for</a:t>
            </a:r>
            <a:r>
              <a:rPr sz="11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11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judging</a:t>
            </a:r>
            <a:r>
              <a:rPr sz="11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at</a:t>
            </a:r>
            <a:r>
              <a:rPr sz="11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The Code</a:t>
            </a:r>
            <a:r>
              <a:rPr sz="11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Festival</a:t>
            </a:r>
            <a:r>
              <a:rPr sz="11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spc="-10" dirty="0">
                <a:latin typeface="Arial" panose="020B0604020202020204"/>
                <a:cs typeface="Arial" panose="020B0604020202020204"/>
              </a:rPr>
              <a:t>events.</a:t>
            </a:r>
            <a:endParaRPr sz="11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ts val="1260"/>
              </a:lnSpc>
              <a:spcBef>
                <a:spcPts val="1040"/>
              </a:spcBef>
            </a:pPr>
            <a:r>
              <a:rPr sz="1100" b="1" dirty="0">
                <a:latin typeface="Arial" panose="020B0604020202020204"/>
                <a:cs typeface="Arial" panose="020B0604020202020204"/>
              </a:rPr>
              <a:t>All</a:t>
            </a:r>
            <a:r>
              <a:rPr sz="11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teams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participating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in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Code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Festival</a:t>
            </a:r>
            <a:r>
              <a:rPr sz="11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competition</a:t>
            </a:r>
            <a:r>
              <a:rPr sz="11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should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use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11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General</a:t>
            </a:r>
            <a:r>
              <a:rPr sz="11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dirty="0">
                <a:latin typeface="Arial" panose="020B0604020202020204"/>
                <a:cs typeface="Arial" panose="020B0604020202020204"/>
              </a:rPr>
              <a:t>Rules</a:t>
            </a:r>
            <a:r>
              <a:rPr sz="11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100" b="1" spc="-25" dirty="0">
                <a:latin typeface="Arial" panose="020B0604020202020204"/>
                <a:cs typeface="Arial" panose="020B0604020202020204"/>
              </a:rPr>
              <a:t>as </a:t>
            </a:r>
            <a:r>
              <a:rPr sz="1100" b="1" spc="-10" dirty="0">
                <a:latin typeface="Arial" panose="020B0604020202020204"/>
                <a:cs typeface="Arial" panose="020B0604020202020204"/>
              </a:rPr>
              <a:t>provided.</a:t>
            </a:r>
            <a:endParaRPr sz="11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3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39" y="698245"/>
            <a:ext cx="14554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0908" y="1102105"/>
            <a:ext cx="6194425" cy="8632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850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PART</a:t>
            </a:r>
            <a:r>
              <a:rPr sz="16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6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16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RULES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99415" indent="-225425">
              <a:lnSpc>
                <a:spcPct val="100000"/>
              </a:lnSpc>
              <a:buAutoNum type="arabicPeriod"/>
              <a:tabLst>
                <a:tab pos="399415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14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information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40"/>
              </a:spcBef>
              <a:buFont typeface="Arial" panose="020B0604020202020204"/>
              <a:buAutoNum type="arabicPeriod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83565" lvl="1" indent="-456565">
              <a:lnSpc>
                <a:spcPct val="100000"/>
              </a:lnSpc>
              <a:buAutoNum type="arabicPeriod"/>
              <a:tabLst>
                <a:tab pos="583565" algn="l"/>
              </a:tabLst>
            </a:pP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ntroduction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lvl="1">
              <a:lnSpc>
                <a:spcPct val="100000"/>
              </a:lnSpc>
              <a:spcBef>
                <a:spcPts val="415"/>
              </a:spcBef>
              <a:buFont typeface="Times New Roman" panose="02020603050405020304"/>
              <a:buAutoNum type="arabicPeriod"/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27000" algn="just">
              <a:lnSpc>
                <a:spcPct val="100000"/>
              </a:lnSpc>
            </a:pPr>
            <a:r>
              <a:rPr sz="11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b="1" spc="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b="1" spc="27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celebration</a:t>
            </a:r>
            <a:r>
              <a:rPr sz="11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innovation,</a:t>
            </a:r>
            <a:r>
              <a:rPr sz="1100" spc="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creativity,</a:t>
            </a:r>
            <a:r>
              <a:rPr sz="11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technological</a:t>
            </a:r>
            <a:r>
              <a:rPr sz="11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prowess</a:t>
            </a:r>
            <a:r>
              <a:rPr sz="11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among</a:t>
            </a:r>
            <a:r>
              <a:rPr sz="1100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young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27000" marR="118745" algn="just">
              <a:lnSpc>
                <a:spcPct val="125000"/>
              </a:lnSpc>
              <a:spcBef>
                <a:spcPts val="390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learners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 18. Code</a:t>
            </a:r>
            <a:r>
              <a:rPr sz="1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2025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held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Saturday,</a:t>
            </a:r>
            <a:r>
              <a:rPr sz="11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July 05</a:t>
            </a:r>
            <a:r>
              <a:rPr sz="1650" b="1" baseline="20000" dirty="0">
                <a:latin typeface="Times New Roman" panose="02020603050405020304"/>
                <a:cs typeface="Times New Roman" panose="02020603050405020304"/>
              </a:rPr>
              <a:t>th</a:t>
            </a:r>
            <a:r>
              <a:rPr sz="1650" b="1" spc="172" baseline="2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2025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Strathmore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University.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event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organized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Skillsmasters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Collaboration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100" spc="33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Strathmore</a:t>
            </a:r>
            <a:r>
              <a:rPr sz="1100" b="1" i="1" spc="26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University,</a:t>
            </a:r>
            <a:r>
              <a:rPr sz="1100" b="1" i="1" spc="27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iLab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Africa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Centre.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27000" marR="116205" algn="just">
              <a:lnSpc>
                <a:spcPct val="125000"/>
              </a:lnSpc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100" spc="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1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opportunity</a:t>
            </a:r>
            <a:r>
              <a:rPr sz="1100" spc="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Compete</a:t>
            </a:r>
            <a:r>
              <a:rPr sz="1100" b="1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b="1" spc="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Coding</a:t>
            </a:r>
            <a:r>
              <a:rPr sz="1100" b="1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spc="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Robotics</a:t>
            </a:r>
            <a:r>
              <a:rPr sz="1100" b="1" spc="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Challenges</a:t>
            </a:r>
            <a:r>
              <a:rPr sz="1100" b="1" spc="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tailored</a:t>
            </a:r>
            <a:r>
              <a:rPr sz="11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different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100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(Intermediate</a:t>
            </a:r>
            <a:r>
              <a:rPr sz="1100" b="1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(Age</a:t>
            </a:r>
            <a:r>
              <a:rPr sz="1100" b="1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10-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14)</a:t>
            </a:r>
            <a:r>
              <a:rPr sz="1100" b="1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Advanced</a:t>
            </a:r>
            <a:r>
              <a:rPr sz="1100" b="1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(Age</a:t>
            </a:r>
            <a:r>
              <a:rPr sz="1100" b="1" spc="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15-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18).</a:t>
            </a:r>
            <a:r>
              <a:rPr sz="1100" b="1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projects</a:t>
            </a:r>
            <a:r>
              <a:rPr sz="1100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1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centred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four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Thematic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areas: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056005" lvl="2" indent="-152400">
              <a:lnSpc>
                <a:spcPct val="100000"/>
              </a:lnSpc>
              <a:buSzPct val="109000"/>
              <a:buAutoNum type="arabicPeriod"/>
              <a:tabLst>
                <a:tab pos="1056005" algn="l"/>
              </a:tabLst>
            </a:pPr>
            <a:r>
              <a:rPr sz="1100" b="1" dirty="0">
                <a:latin typeface="Times New Roman" panose="02020603050405020304"/>
                <a:cs typeface="Times New Roman" panose="02020603050405020304"/>
              </a:rPr>
              <a:t>Smart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Learning</a:t>
            </a:r>
            <a:r>
              <a:rPr sz="11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Tools</a:t>
            </a:r>
            <a:r>
              <a:rPr sz="1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Rural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Schools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056005" lvl="2" indent="-152400">
              <a:lnSpc>
                <a:spcPct val="100000"/>
              </a:lnSpc>
              <a:spcBef>
                <a:spcPts val="335"/>
              </a:spcBef>
              <a:buSzPct val="109000"/>
              <a:buAutoNum type="arabicPeriod"/>
              <a:tabLst>
                <a:tab pos="1056005" algn="l"/>
              </a:tabLst>
            </a:pP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Waste</a:t>
            </a:r>
            <a:r>
              <a:rPr sz="11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Management</a:t>
            </a:r>
            <a:r>
              <a:rPr sz="11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 Recycling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056005" lvl="2" indent="-152400">
              <a:lnSpc>
                <a:spcPct val="100000"/>
              </a:lnSpc>
              <a:spcBef>
                <a:spcPts val="335"/>
              </a:spcBef>
              <a:buSzPct val="109000"/>
              <a:buAutoNum type="arabicPeriod"/>
              <a:tabLst>
                <a:tab pos="1056005" algn="l"/>
              </a:tabLst>
            </a:pPr>
            <a:r>
              <a:rPr sz="1100" b="1" dirty="0">
                <a:latin typeface="Times New Roman" panose="02020603050405020304"/>
                <a:cs typeface="Times New Roman" panose="02020603050405020304"/>
              </a:rPr>
              <a:t>Climate</a:t>
            </a:r>
            <a:r>
              <a:rPr sz="1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Change</a:t>
            </a:r>
            <a:r>
              <a:rPr sz="11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Awareness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056005" lvl="2" indent="-152400">
              <a:lnSpc>
                <a:spcPct val="100000"/>
              </a:lnSpc>
              <a:spcBef>
                <a:spcPts val="340"/>
              </a:spcBef>
              <a:buSzPct val="109000"/>
              <a:buAutoNum type="arabicPeriod"/>
              <a:tabLst>
                <a:tab pos="1056005" algn="l"/>
              </a:tabLst>
            </a:pP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Renewable</a:t>
            </a:r>
            <a:r>
              <a:rPr sz="1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Energy</a:t>
            </a:r>
            <a:r>
              <a:rPr sz="11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Monitoring</a:t>
            </a:r>
            <a:r>
              <a:rPr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Systems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lvl="2">
              <a:lnSpc>
                <a:spcPct val="100000"/>
              </a:lnSpc>
              <a:spcBef>
                <a:spcPts val="330"/>
              </a:spcBef>
              <a:buFont typeface="Times New Roman" panose="02020603050405020304"/>
              <a:buAutoNum type="arabicPeriod"/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73990" marR="203835">
              <a:lnSpc>
                <a:spcPct val="144000"/>
              </a:lnSpc>
              <a:spcBef>
                <a:spcPts val="5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b="1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app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helps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solve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real-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life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problems.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Each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expected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innovative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functioning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themes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above.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theme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guided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Sustainable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Goals.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presented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day.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583565" lvl="1" indent="-409575">
              <a:lnSpc>
                <a:spcPct val="100000"/>
              </a:lnSpc>
              <a:buFont typeface="Times New Roman" panose="02020603050405020304"/>
              <a:buAutoNum type="arabicPeriod" startAt="2"/>
              <a:tabLst>
                <a:tab pos="583565" algn="l"/>
              </a:tabLst>
            </a:pPr>
            <a:r>
              <a:rPr sz="1100" b="1" dirty="0">
                <a:latin typeface="Times New Roman" panose="02020603050405020304"/>
                <a:cs typeface="Times New Roman" panose="02020603050405020304"/>
              </a:rPr>
              <a:t>Focus</a:t>
            </a:r>
            <a:r>
              <a:rPr sz="11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Areas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73990" algn="just">
              <a:lnSpc>
                <a:spcPct val="100000"/>
              </a:lnSpc>
              <a:spcBef>
                <a:spcPts val="780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focus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areas: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31190" marR="578485" indent="-228600">
              <a:lnSpc>
                <a:spcPct val="144000"/>
              </a:lnSpc>
              <a:buFont typeface="Calibri" panose="020F0502020204030204"/>
              <a:buChar char="-"/>
              <a:tabLst>
                <a:tab pos="63119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development: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identify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specific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problem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season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theme,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research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come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creative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solution.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29285" indent="-226695">
              <a:lnSpc>
                <a:spcPct val="100000"/>
              </a:lnSpc>
              <a:spcBef>
                <a:spcPts val="710"/>
              </a:spcBef>
              <a:buFont typeface="Calibri" panose="020F0502020204030204"/>
              <a:buChar char="-"/>
              <a:tabLst>
                <a:tab pos="629285" algn="l"/>
              </a:tabLst>
            </a:pP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Prototyping: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turning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your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idea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functional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solution.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31190" marR="387350" indent="-228600">
              <a:lnSpc>
                <a:spcPct val="144000"/>
              </a:lnSpc>
              <a:spcBef>
                <a:spcPts val="145"/>
              </a:spcBef>
              <a:buFont typeface="Calibri" panose="020F0502020204030204"/>
              <a:buChar char="-"/>
              <a:tabLst>
                <a:tab pos="63119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Technical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engineering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skills: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implementing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while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different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source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(controllers,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motors,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sensors,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050" baseline="28000" dirty="0">
                <a:latin typeface="Times New Roman" panose="02020603050405020304"/>
                <a:cs typeface="Times New Roman" panose="02020603050405020304"/>
              </a:rPr>
              <a:t>rd</a:t>
            </a:r>
            <a:r>
              <a:rPr sz="1050" spc="127" baseline="2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party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equipment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etc.).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31190" marR="426720" indent="-228600">
              <a:lnSpc>
                <a:spcPct val="143000"/>
              </a:lnSpc>
              <a:spcBef>
                <a:spcPts val="155"/>
              </a:spcBef>
              <a:buFont typeface="Calibri" panose="020F0502020204030204"/>
              <a:buChar char="-"/>
              <a:tabLst>
                <a:tab pos="63119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engineering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skills: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supports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(e.g.,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using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sensors,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interaction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multiple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devices).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31190" marR="1075055" indent="-228600">
              <a:lnSpc>
                <a:spcPct val="144000"/>
              </a:lnSpc>
              <a:spcBef>
                <a:spcPts val="145"/>
              </a:spcBef>
              <a:buFont typeface="Calibri" panose="020F0502020204030204"/>
              <a:buChar char="-"/>
              <a:tabLst>
                <a:tab pos="63119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Innovation: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Think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users,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impact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how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you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could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turn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your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prototype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reality.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4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23684"/>
            <a:ext cx="5754370" cy="506158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R="367665" algn="ctr">
              <a:lnSpc>
                <a:spcPct val="100000"/>
              </a:lnSpc>
              <a:spcBef>
                <a:spcPts val="680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467995" indent="-226695">
              <a:lnSpc>
                <a:spcPct val="100000"/>
              </a:lnSpc>
              <a:spcBef>
                <a:spcPts val="655"/>
              </a:spcBef>
              <a:buFont typeface="Calibri" panose="020F0502020204030204"/>
              <a:buChar char="-"/>
              <a:tabLst>
                <a:tab pos="46799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Presentation</a:t>
            </a:r>
            <a:r>
              <a:rPr sz="11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skills: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Prepare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booth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idea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audience.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7995" indent="-226695">
              <a:lnSpc>
                <a:spcPct val="100000"/>
              </a:lnSpc>
              <a:spcBef>
                <a:spcPts val="720"/>
              </a:spcBef>
              <a:buFont typeface="Calibri" panose="020F0502020204030204"/>
              <a:buChar char="-"/>
              <a:tabLst>
                <a:tab pos="467995" algn="l"/>
              </a:tabLst>
            </a:pP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Teamwork,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communication, problem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solving,</a:t>
            </a:r>
            <a:r>
              <a:rPr sz="11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creativity.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0375" lvl="1" indent="-447675">
              <a:lnSpc>
                <a:spcPct val="100000"/>
              </a:lnSpc>
              <a:buFont typeface="Times New Roman" panose="02020603050405020304"/>
              <a:buAutoNum type="arabicPeriod" startAt="3"/>
              <a:tabLst>
                <a:tab pos="460375" algn="l"/>
              </a:tabLst>
            </a:pP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Age-appropriate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judging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44000"/>
              </a:lnSpc>
              <a:spcBef>
                <a:spcPts val="235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judged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several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 fit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three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rubrics.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rubrics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5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slightly</a:t>
            </a:r>
            <a:r>
              <a:rPr sz="1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different</a:t>
            </a:r>
            <a:r>
              <a:rPr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weight</a:t>
            </a:r>
            <a:r>
              <a:rPr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/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importance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different</a:t>
            </a:r>
            <a:r>
              <a:rPr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(e.g.</a:t>
            </a:r>
            <a:r>
              <a:rPr sz="11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spc="-10" dirty="0">
                <a:latin typeface="Times New Roman" panose="02020603050405020304"/>
                <a:cs typeface="Times New Roman" panose="02020603050405020304"/>
              </a:rPr>
              <a:t>10-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11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1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spc="-10" dirty="0">
                <a:latin typeface="Times New Roman" panose="02020603050405020304"/>
                <a:cs typeface="Times New Roman" panose="02020603050405020304"/>
              </a:rPr>
              <a:t>students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focus</a:t>
            </a:r>
            <a:r>
              <a:rPr sz="11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i="1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presentation</a:t>
            </a:r>
            <a:r>
              <a:rPr sz="11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while</a:t>
            </a:r>
            <a:r>
              <a:rPr sz="11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spc="-10" dirty="0">
                <a:latin typeface="Times New Roman" panose="02020603050405020304"/>
                <a:cs typeface="Times New Roman" panose="02020603050405020304"/>
              </a:rPr>
              <a:t>15-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18</a:t>
            </a:r>
            <a:r>
              <a:rPr sz="11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1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100" i="1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focus</a:t>
            </a:r>
            <a:r>
              <a:rPr sz="11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innovation</a:t>
            </a:r>
            <a:r>
              <a:rPr sz="11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i="1" spc="-10" dirty="0">
                <a:latin typeface="Times New Roman" panose="02020603050405020304"/>
                <a:cs typeface="Times New Roman" panose="02020603050405020304"/>
              </a:rPr>
              <a:t>technical aspects).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22275" lvl="1" indent="-409575">
              <a:lnSpc>
                <a:spcPct val="100000"/>
              </a:lnSpc>
              <a:spcBef>
                <a:spcPts val="5"/>
              </a:spcBef>
              <a:buFont typeface="Times New Roman" panose="02020603050405020304"/>
              <a:buAutoNum type="arabicPeriod" startAt="4"/>
              <a:tabLst>
                <a:tab pos="42227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Learning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most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important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92075">
              <a:lnSpc>
                <a:spcPct val="144000"/>
              </a:lnSpc>
              <a:spcBef>
                <a:spcPts val="255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inspires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learners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1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tech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related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subjects;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developing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skills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playful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learning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competitions.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u="heavy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NOTE: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297180" lvl="2" indent="-228600">
              <a:lnSpc>
                <a:spcPct val="144000"/>
              </a:lnSpc>
              <a:spcBef>
                <a:spcPts val="1070"/>
              </a:spcBef>
              <a:buFont typeface="Symbol" panose="05050102010706020507"/>
              <a:buChar char=""/>
              <a:tabLst>
                <a:tab pos="469900" algn="l"/>
              </a:tabLst>
            </a:pP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Teachers,</a:t>
            </a:r>
            <a:r>
              <a:rPr sz="1100" b="1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parents,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coaches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adults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help,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guide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inspire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are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allowed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build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code/program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build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booth.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423545" lvl="2" indent="-228600">
              <a:lnSpc>
                <a:spcPct val="143000"/>
              </a:lnSpc>
              <a:spcBef>
                <a:spcPts val="95"/>
              </a:spcBef>
              <a:buFont typeface="Symbol" panose="05050102010706020507"/>
              <a:buChar char=""/>
              <a:tabLst>
                <a:tab pos="469900" algn="l"/>
              </a:tabLst>
            </a:pP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Teams,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coaches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accept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Guiding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Principles</a:t>
            </a:r>
            <a:r>
              <a:rPr sz="1100" b="1" i="1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should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encourage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commit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fair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and meaningful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learning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experience.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65405" lvl="2" indent="-228600">
              <a:lnSpc>
                <a:spcPct val="144000"/>
              </a:lnSpc>
              <a:spcBef>
                <a:spcPts val="110"/>
              </a:spcBef>
              <a:buFont typeface="Symbol" panose="05050102010706020507"/>
              <a:buChar char=""/>
              <a:tabLst>
                <a:tab pos="469900" algn="l"/>
              </a:tabLst>
            </a:pP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day,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b="1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Coaches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respect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judges’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decision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work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with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ensuring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fair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competition.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5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98245"/>
            <a:ext cx="6180455" cy="8761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7358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238125" indent="-225425">
              <a:lnSpc>
                <a:spcPct val="100000"/>
              </a:lnSpc>
              <a:buAutoNum type="arabicPeriod" startAt="2"/>
              <a:tabLst>
                <a:tab pos="23812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4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4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definitions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80"/>
              </a:spcBef>
              <a:buFont typeface="Arial" panose="020B0604020202020204"/>
              <a:buAutoNum type="arabicPeriod" startAt="2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67995" marR="5080" lvl="1" indent="-455930">
              <a:lnSpc>
                <a:spcPct val="144000"/>
              </a:lnSpc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has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minimum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maximum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students.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NOTE: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200" b="1" u="heavy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u="heavy" spc="-3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heavy" spc="-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b="1" u="heavy" spc="-3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200" b="1" u="heavy" spc="-4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coach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200" b="1" u="heavy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considered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b="1" u="heavy" spc="-4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u="heavy" spc="-4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b="1" u="heavy" spc="-3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cannot</a:t>
            </a:r>
            <a:r>
              <a:rPr sz="1200" b="1" u="heavy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participate.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805"/>
              </a:spcBef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guided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coach.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825"/>
              </a:spcBef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2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participate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categories.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805"/>
              </a:spcBef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SHALL</a:t>
            </a:r>
            <a:r>
              <a:rPr sz="12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participate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team.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815"/>
              </a:spcBef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Coaches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work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than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team.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815"/>
              </a:spcBef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Festival 2025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competitions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are: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350" marR="172085" lvl="2" indent="-449580">
              <a:lnSpc>
                <a:spcPct val="143000"/>
              </a:lnSpc>
              <a:spcBef>
                <a:spcPts val="180"/>
              </a:spcBef>
              <a:buSzPct val="92000"/>
              <a:buFont typeface="Arial MT"/>
              <a:buAutoNum type="arabicPeriod"/>
              <a:tabLst>
                <a:tab pos="646430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Junior:</a:t>
            </a:r>
            <a:r>
              <a:rPr sz="12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10-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12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years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old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(For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2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learners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below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be 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considered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part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provided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majority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members</a:t>
            </a:r>
            <a:r>
              <a:rPr sz="12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spc="-10" dirty="0">
                <a:latin typeface="Times New Roman" panose="02020603050405020304"/>
                <a:cs typeface="Times New Roman" panose="02020603050405020304"/>
              </a:rPr>
              <a:t>limit).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830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b="1" dirty="0">
                <a:latin typeface="Times New Roman" panose="02020603050405020304"/>
                <a:cs typeface="Times New Roman" panose="02020603050405020304"/>
              </a:rPr>
              <a:t>Senior:</a:t>
            </a:r>
            <a:r>
              <a:rPr sz="12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15-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18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years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old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lvl="2">
              <a:lnSpc>
                <a:spcPct val="100000"/>
              </a:lnSpc>
              <a:spcBef>
                <a:spcPts val="1350"/>
              </a:spcBef>
              <a:buAutoNum type="arabicPeriod"/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238125" indent="-225425">
              <a:lnSpc>
                <a:spcPct val="100000"/>
              </a:lnSpc>
              <a:buAutoNum type="arabicPeriod" startAt="2"/>
              <a:tabLst>
                <a:tab pos="238125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Responsibilities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team’s</a:t>
            </a:r>
            <a:r>
              <a:rPr sz="14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own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work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415"/>
              </a:spcBef>
              <a:buFont typeface="Arial" panose="020B0604020202020204"/>
              <a:buAutoNum type="arabicPeriod" startAt="2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69900" marR="622935" lvl="1" indent="-457200">
              <a:lnSpc>
                <a:spcPct val="144000"/>
              </a:lnSpc>
              <a:buAutoNum type="arabicPeriod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behave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fairly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respectful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towards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teams,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coaches,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judges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organizers.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competing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Festival,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coaches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accept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Guiding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Principles.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336550" lvl="1" indent="-457200">
              <a:lnSpc>
                <a:spcPct val="144000"/>
              </a:lnSpc>
              <a:spcBef>
                <a:spcPts val="20"/>
              </a:spcBef>
              <a:buAutoNum type="arabicPeriod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app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coding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SHALL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done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learners.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task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coach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accompany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them,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help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them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organizational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logistical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matters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support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questions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problems.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coach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cannot</a:t>
            </a:r>
            <a:r>
              <a:rPr sz="1200" b="1" spc="-4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b="1" spc="-4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involved</a:t>
            </a:r>
            <a:r>
              <a:rPr sz="1200" b="1" spc="-5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1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construction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programming</a:t>
            </a:r>
            <a:r>
              <a:rPr sz="1200" b="1" spc="-1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projects.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This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applies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preparation.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412750" lvl="1" indent="-457200">
              <a:lnSpc>
                <a:spcPct val="14400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rules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mentioned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document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broken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violated,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can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decide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consequences.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decision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reached,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individual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members</a:t>
            </a:r>
            <a:r>
              <a:rPr sz="12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interviewed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out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possible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violation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rules.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625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b="1" spc="-4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get</a:t>
            </a:r>
            <a:r>
              <a:rPr sz="1200" b="1" spc="-1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200" b="1" spc="-3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b="1" spc="-3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50%</a:t>
            </a:r>
            <a:r>
              <a:rPr sz="1200" b="1" spc="-4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reduced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score.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635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b="1" spc="-1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disqualified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completely</a:t>
            </a:r>
            <a:r>
              <a:rPr sz="1200" b="1" spc="-3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immediately.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830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b="1" spc="-1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disqualified</a:t>
            </a:r>
            <a:r>
              <a:rPr sz="12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completely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2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future</a:t>
            </a:r>
            <a:r>
              <a:rPr sz="1200" b="1" spc="-5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competitions.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6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42843"/>
            <a:ext cx="5547995" cy="22707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R="161290" algn="ctr">
              <a:lnSpc>
                <a:spcPct val="100000"/>
              </a:lnSpc>
              <a:spcBef>
                <a:spcPts val="530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238125" indent="-225425">
              <a:lnSpc>
                <a:spcPct val="100000"/>
              </a:lnSpc>
              <a:spcBef>
                <a:spcPts val="620"/>
              </a:spcBef>
              <a:buAutoNum type="arabicPeriod" startAt="4"/>
              <a:tabLst>
                <a:tab pos="23812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Festival’s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documents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rule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hierarchy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395"/>
              </a:spcBef>
              <a:buFont typeface="Arial" panose="020B0604020202020204"/>
              <a:buAutoNum type="arabicPeriod" startAt="4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69900" marR="5080" lvl="1" indent="-457200">
              <a:lnSpc>
                <a:spcPct val="14300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updates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rules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sheets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annually.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rules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basis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events.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day,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rule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hierarchy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applies: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825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rule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document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provides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basis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rules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Festival.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830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word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decision.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22439" y="3464039"/>
            <a:ext cx="5922645" cy="6359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5"/>
              </a:spcBef>
              <a:buAutoNum type="arabicPeriod" startAt="5"/>
              <a:tabLst>
                <a:tab pos="23812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4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4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booth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Font typeface="Arial" panose="020B06040202020202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69900" marR="221615" lvl="1" indent="-457200">
              <a:lnSpc>
                <a:spcPct val="144000"/>
              </a:lnSpc>
              <a:buAutoNum type="arabicPeriod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build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inspired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theme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season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characteristics: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marR="96520" lvl="2" indent="-449580">
              <a:lnSpc>
                <a:spcPct val="144000"/>
              </a:lnSpc>
              <a:spcBef>
                <a:spcPts val="20"/>
              </a:spcBef>
              <a:buSzPct val="92000"/>
              <a:buFont typeface="Arial MT"/>
              <a:buAutoNum type="arabicPeriod"/>
              <a:tabLst>
                <a:tab pos="64960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device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several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mechanisms,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sensors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actuators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operated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controller(s).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device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than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machine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repeating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certain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workflow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autonomous 	decisions.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marR="5080" lvl="2" indent="-449580">
              <a:lnSpc>
                <a:spcPct val="144000"/>
              </a:lnSpc>
              <a:spcBef>
                <a:spcPts val="10"/>
              </a:spcBef>
              <a:buSzPct val="92000"/>
              <a:buFont typeface="Arial MT"/>
              <a:buAutoNum type="arabicPeriod"/>
              <a:tabLst>
                <a:tab pos="64960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Avoid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manufactured,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market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mechanisms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ensure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you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get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self-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built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designs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section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score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sheet.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If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makes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sense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market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mechanism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your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solution,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explain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your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choice.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marR="306070" lvl="2" indent="-449580">
              <a:lnSpc>
                <a:spcPct val="144000"/>
              </a:lnSpc>
              <a:spcBef>
                <a:spcPts val="5"/>
              </a:spcBef>
              <a:buSzPct val="92000"/>
              <a:buFont typeface="Arial MT"/>
              <a:buAutoNum type="arabicPeriod"/>
              <a:tabLst>
                <a:tab pos="64960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multiple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devices.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work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autonomously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operated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remote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control.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remote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controlled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or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additional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devices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allowed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connected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real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world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(e.g.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interacting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humans).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multiple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robots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used,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they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should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ideally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communicate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(digitally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mechanically).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marR="139065" lvl="2" indent="-449580">
              <a:lnSpc>
                <a:spcPct val="144000"/>
              </a:lnSpc>
              <a:spcBef>
                <a:spcPts val="5"/>
              </a:spcBef>
              <a:buSzPct val="92000"/>
              <a:buFont typeface="Arial MT"/>
              <a:buAutoNum type="arabicPeriod"/>
              <a:tabLst>
                <a:tab pos="64960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innovative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help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humans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daily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life.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They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replace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certain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parts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human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tasks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possible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things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could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before.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always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think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effect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people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society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help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replace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humans.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marR="177165" lvl="2" indent="-449580">
              <a:lnSpc>
                <a:spcPct val="144000"/>
              </a:lnSpc>
              <a:spcBef>
                <a:spcPts val="10"/>
              </a:spcBef>
              <a:buSzPct val="92000"/>
              <a:buFont typeface="Arial MT"/>
              <a:buAutoNum type="arabicPeriod"/>
              <a:tabLst>
                <a:tab pos="64960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presented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model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what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like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real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life.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However,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model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demonstrate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closely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possible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performance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functions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scale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actual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produced,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7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32020"/>
            <a:ext cx="5864225" cy="628840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R="478155" algn="ctr">
              <a:lnSpc>
                <a:spcPct val="100000"/>
              </a:lnSpc>
              <a:spcBef>
                <a:spcPts val="61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649605">
              <a:lnSpc>
                <a:spcPct val="100000"/>
              </a:lnSpc>
              <a:spcBef>
                <a:spcPts val="63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especially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older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group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(15-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18).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78105" lvl="1" indent="-457200">
              <a:lnSpc>
                <a:spcPct val="143000"/>
              </a:lnSpc>
              <a:buAutoNum type="arabicPeriod" startAt="2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There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restriction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controllers,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motors,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sensors,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building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equipment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needs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create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booth;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however,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it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55245">
              <a:lnSpc>
                <a:spcPct val="144000"/>
              </a:lnSpc>
              <a:spcBef>
                <a:spcPts val="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intention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much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possible.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base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idea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connected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meaningful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every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solution.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625"/>
              </a:spcBef>
              <a:buAutoNum type="arabicPeriod" startAt="3"/>
              <a:tabLst>
                <a:tab pos="46926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u="heavy" spc="-2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/</a:t>
            </a:r>
            <a:r>
              <a:rPr sz="1200" b="1" u="heavy" spc="-2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programming</a:t>
            </a:r>
            <a:r>
              <a:rPr sz="1200" b="1" u="heavy" spc="-2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language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b="1" u="heavy" spc="-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solution.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41910">
              <a:lnSpc>
                <a:spcPct val="143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/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coded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itself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must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readily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available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everyone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(e.g.</a:t>
            </a:r>
            <a:r>
              <a:rPr sz="12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2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open</a:t>
            </a:r>
            <a:r>
              <a:rPr sz="12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source</a:t>
            </a:r>
            <a:r>
              <a:rPr sz="12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spc="-10" dirty="0">
                <a:latin typeface="Times New Roman" panose="02020603050405020304"/>
                <a:cs typeface="Times New Roman" panose="02020603050405020304"/>
              </a:rPr>
              <a:t>tools).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5080" lvl="1" indent="-457200">
              <a:lnSpc>
                <a:spcPct val="143000"/>
              </a:lnSpc>
              <a:spcBef>
                <a:spcPts val="15"/>
              </a:spcBef>
              <a:buAutoNum type="arabicPeriod" startAt="4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booth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(or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defined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area)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size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tournament.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107950" lvl="1" indent="-457200">
              <a:lnSpc>
                <a:spcPct val="144000"/>
              </a:lnSpc>
              <a:spcBef>
                <a:spcPts val="5"/>
              </a:spcBef>
              <a:buAutoNum type="arabicPeriod" startAt="4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explain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thinking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visitors,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booth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present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information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addition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showcasing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solution.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(Information</a:t>
            </a: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2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team,</a:t>
            </a:r>
            <a:r>
              <a:rPr sz="12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research,</a:t>
            </a:r>
            <a:r>
              <a:rPr sz="12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development</a:t>
            </a:r>
            <a:r>
              <a:rPr sz="12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solution,</a:t>
            </a:r>
            <a:r>
              <a:rPr sz="12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etc.)</a:t>
            </a:r>
            <a:r>
              <a:rPr sz="12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There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pre-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described</a:t>
            </a:r>
            <a:r>
              <a:rPr sz="12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format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presenting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information,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use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posters,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displays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2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materials.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127635" lvl="1" indent="-457200">
              <a:lnSpc>
                <a:spcPts val="2080"/>
              </a:lnSpc>
              <a:spcBef>
                <a:spcPts val="160"/>
              </a:spcBef>
              <a:buAutoNum type="arabicPeriod" startAt="4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able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demonstrate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aspects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space provided.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440"/>
              </a:spcBef>
              <a:buAutoNum type="arabicPeriod" startAt="4"/>
              <a:tabLst>
                <a:tab pos="46926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fire,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mist,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explosives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considered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dangerous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material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is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83820">
              <a:lnSpc>
                <a:spcPct val="144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prohibited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safety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reasons.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you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need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liquids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your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please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check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venue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organizer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event.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liquids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be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getting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clearance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event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organizers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beforehand.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encouraged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creatively 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2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projects without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5" dirty="0">
                <a:latin typeface="Times New Roman" panose="02020603050405020304"/>
                <a:cs typeface="Times New Roman" panose="02020603050405020304"/>
              </a:rPr>
              <a:t>necessarily</a:t>
            </a:r>
            <a:r>
              <a:rPr sz="12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2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harmful</a:t>
            </a:r>
            <a:r>
              <a:rPr sz="12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substances.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8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42843"/>
            <a:ext cx="5755640" cy="3542029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R="369570" algn="ctr">
              <a:lnSpc>
                <a:spcPct val="100000"/>
              </a:lnSpc>
              <a:spcBef>
                <a:spcPts val="530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238125" indent="-225425">
              <a:lnSpc>
                <a:spcPct val="100000"/>
              </a:lnSpc>
              <a:spcBef>
                <a:spcPts val="620"/>
              </a:spcBef>
              <a:buAutoNum type="arabicPeriod" startAt="6"/>
              <a:tabLst>
                <a:tab pos="238125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Additional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materials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135"/>
              </a:spcBef>
              <a:buFont typeface="Arial" panose="020B0604020202020204"/>
              <a:buAutoNum type="arabicPeriod" startAt="6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69900" marR="5080" lvl="1" indent="-457200">
              <a:lnSpc>
                <a:spcPct val="143000"/>
              </a:lnSpc>
              <a:buAutoNum type="arabicPeriod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overall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2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itself,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presentation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competition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additional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materials: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635"/>
              </a:spcBef>
              <a:buSzPct val="92000"/>
              <a:buFont typeface="Arial MT"/>
              <a:buAutoNum type="arabicPeriod"/>
              <a:tabLst>
                <a:tab pos="64198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dirty="0">
                <a:latin typeface="Times New Roman" panose="02020603050405020304"/>
                <a:cs typeface="Times New Roman" panose="02020603050405020304"/>
              </a:rPr>
              <a:t>(see</a:t>
            </a:r>
            <a:r>
              <a:rPr sz="1200" b="1" i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i="1" spc="-20" dirty="0">
                <a:latin typeface="Times New Roman" panose="02020603050405020304"/>
                <a:cs typeface="Times New Roman" panose="02020603050405020304"/>
              </a:rPr>
              <a:t>6.5).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727075">
              <a:lnSpc>
                <a:spcPct val="100000"/>
              </a:lnSpc>
              <a:spcBef>
                <a:spcPts val="755"/>
              </a:spcBef>
            </a:pP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b="1" u="heavy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b="1" u="heavy" spc="-4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200" b="1" u="heavy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mandatory</a:t>
            </a:r>
            <a:r>
              <a:rPr sz="1200" b="1" u="heavy" spc="-3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b="1" u="heavy" spc="-4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b="1" u="heavy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teams.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314325" lvl="1" indent="-457200">
              <a:lnSpc>
                <a:spcPct val="143000"/>
              </a:lnSpc>
              <a:buAutoNum type="arabicPeriod" startAt="2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Additional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submitted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/>
                <a:cs typeface="Times New Roman" panose="02020603050405020304"/>
              </a:rPr>
              <a:t>(AT-</a:t>
            </a:r>
            <a:r>
              <a:rPr sz="1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/>
                <a:cs typeface="Times New Roman" panose="02020603050405020304"/>
              </a:rPr>
              <a:t>LEAST</a:t>
            </a:r>
            <a:r>
              <a:rPr sz="1200" b="1" u="heavy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200" b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/>
                <a:cs typeface="Times New Roman" panose="02020603050405020304"/>
              </a:rPr>
              <a:t>DAYS)</a:t>
            </a:r>
            <a:r>
              <a:rPr sz="1200" b="1" spc="-6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day,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giving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enough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go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through them.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materials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>
              <a:lnSpc>
                <a:spcPct val="100000"/>
              </a:lnSpc>
              <a:spcBef>
                <a:spcPts val="64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submitted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electronically.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9900" marR="207645" lvl="1" indent="-457200">
              <a:lnSpc>
                <a:spcPct val="144000"/>
              </a:lnSpc>
              <a:spcBef>
                <a:spcPts val="190"/>
              </a:spcBef>
              <a:buAutoNum type="arabicPeriod" startAt="3"/>
              <a:tabLst>
                <a:tab pos="469900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day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bring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printed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reports, one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hand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viewing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copy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interested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visitors.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625"/>
              </a:spcBef>
              <a:buAutoNum type="arabicPeriod" startAt="3"/>
              <a:tabLst>
                <a:tab pos="467995" algn="l"/>
              </a:tabLst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2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12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requirements: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8326" y="5026025"/>
          <a:ext cx="5983605" cy="1851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255"/>
                <a:gridCol w="4495800"/>
              </a:tblGrid>
              <a:tr h="52451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Goal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Help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judges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understand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prepare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questions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session.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Maximum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number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pages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r>
                        <a:rPr sz="11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pages,</a:t>
                      </a:r>
                      <a:r>
                        <a:rPr sz="11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including</a:t>
                      </a:r>
                      <a:r>
                        <a:rPr sz="11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attachments,</a:t>
                      </a:r>
                      <a:r>
                        <a:rPr sz="11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not</a:t>
                      </a:r>
                      <a:r>
                        <a:rPr sz="11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including</a:t>
                      </a:r>
                      <a:r>
                        <a:rPr sz="11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front-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page,</a:t>
                      </a:r>
                      <a:r>
                        <a:rPr sz="11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table</a:t>
                      </a:r>
                      <a:r>
                        <a:rPr sz="11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contents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2390" marR="154305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list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1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sources.</a:t>
                      </a:r>
                      <a:r>
                        <a:rPr sz="1100" spc="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Longer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reports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not</a:t>
                      </a:r>
                      <a:r>
                        <a:rPr sz="1100" spc="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judged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result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a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score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 zero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points.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21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File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type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PDF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Maximum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file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size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15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MB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9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38326" y="952500"/>
          <a:ext cx="5983605" cy="5152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255"/>
                <a:gridCol w="4495800"/>
              </a:tblGrid>
              <a:tr h="348678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Content structure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9590" indent="-228600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Symbol" panose="05050102010706020507"/>
                        <a:buChar char=""/>
                        <a:tabLst>
                          <a:tab pos="529590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introduction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roles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(max.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page)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29590" indent="-228600">
                        <a:lnSpc>
                          <a:spcPct val="100000"/>
                        </a:lnSpc>
                        <a:spcBef>
                          <a:spcPts val="660"/>
                        </a:spcBef>
                        <a:buFont typeface="Symbol" panose="05050102010706020507"/>
                        <a:buChar char=""/>
                        <a:tabLst>
                          <a:tab pos="529590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Summary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idea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(max.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page)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29590" marR="154305" indent="-228600">
                        <a:lnSpc>
                          <a:spcPct val="143000"/>
                        </a:lnSpc>
                        <a:spcBef>
                          <a:spcPts val="100"/>
                        </a:spcBef>
                        <a:buFont typeface="Symbol" panose="05050102010706020507"/>
                        <a:buChar char=""/>
                        <a:tabLst>
                          <a:tab pos="529590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Presentation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 robotic solution (max. 6</a:t>
                      </a:r>
                      <a:r>
                        <a:rPr sz="1100" spc="2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pages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including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photos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robotic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and/or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screenshots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coding):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5520" lvl="1" indent="-22733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Courier New" panose="02070309020205020404"/>
                        <a:buChar char="o"/>
                        <a:tabLst>
                          <a:tab pos="984885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Evolution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idea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during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preparation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5520" lvl="1" indent="-227330">
                        <a:lnSpc>
                          <a:spcPct val="100000"/>
                        </a:lnSpc>
                        <a:spcBef>
                          <a:spcPts val="575"/>
                        </a:spcBef>
                        <a:buFont typeface="Courier New" panose="02070309020205020404"/>
                        <a:buChar char="o"/>
                        <a:tabLst>
                          <a:tab pos="984885" algn="l"/>
                        </a:tabLst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Research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into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similar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ideas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are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available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(if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any)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5520" lvl="1" indent="-227330">
                        <a:lnSpc>
                          <a:spcPct val="100000"/>
                        </a:lnSpc>
                        <a:spcBef>
                          <a:spcPts val="575"/>
                        </a:spcBef>
                        <a:buFont typeface="Courier New" panose="02070309020205020404"/>
                        <a:buChar char="o"/>
                        <a:tabLst>
                          <a:tab pos="984885" algn="l"/>
                        </a:tabLst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Construction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5520" lvl="1" indent="-227330">
                        <a:lnSpc>
                          <a:spcPct val="100000"/>
                        </a:lnSpc>
                        <a:spcBef>
                          <a:spcPts val="575"/>
                        </a:spcBef>
                        <a:buFont typeface="Courier New" panose="02070309020205020404"/>
                        <a:buChar char="o"/>
                        <a:tabLst>
                          <a:tab pos="984885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Coding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5520" lvl="1" indent="-227330">
                        <a:lnSpc>
                          <a:spcPct val="100000"/>
                        </a:lnSpc>
                        <a:spcBef>
                          <a:spcPts val="590"/>
                        </a:spcBef>
                        <a:buFont typeface="Courier New" panose="02070309020205020404"/>
                        <a:buChar char="o"/>
                        <a:tabLst>
                          <a:tab pos="984885" algn="l"/>
                        </a:tabLst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Challenges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during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development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process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29590" indent="-228600">
                        <a:lnSpc>
                          <a:spcPct val="100000"/>
                        </a:lnSpc>
                        <a:spcBef>
                          <a:spcPts val="660"/>
                        </a:spcBef>
                        <a:buFont typeface="Symbol" panose="05050102010706020507"/>
                        <a:buChar char=""/>
                        <a:tabLst>
                          <a:tab pos="529590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Social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impact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(max.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pag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es):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6790" marR="487680" lvl="1" indent="-228600">
                        <a:lnSpc>
                          <a:spcPct val="145000"/>
                        </a:lnSpc>
                        <a:spcBef>
                          <a:spcPts val="35"/>
                        </a:spcBef>
                        <a:buFont typeface="Courier New" panose="02070309020205020404"/>
                        <a:buChar char="o"/>
                        <a:tabLst>
                          <a:tab pos="986790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Impact</a:t>
                      </a:r>
                      <a:r>
                        <a:rPr sz="1100" spc="3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3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100" spc="4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100" spc="3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on</a:t>
                      </a:r>
                      <a:r>
                        <a:rPr sz="1100" spc="3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(local/global)</a:t>
                      </a:r>
                      <a:r>
                        <a:rPr sz="1100" spc="3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society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(include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possible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negative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effects)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85520" lvl="1" indent="-22733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Courier New" panose="02070309020205020404"/>
                        <a:buChar char="o"/>
                        <a:tabLst>
                          <a:tab pos="984885" algn="l"/>
                        </a:tabLst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One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tried,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practical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use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case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idea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Language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Code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Festival,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report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must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done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English.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Font: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Times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New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Roman,</a:t>
                      </a:r>
                      <a:r>
                        <a:rPr sz="1100" spc="2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Size: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12,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Line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Spacing: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1.5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Expectation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report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should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100" spc="1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made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by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only,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not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by</a:t>
                      </a:r>
                      <a:r>
                        <a:rPr sz="1100" spc="1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coach</a:t>
                      </a:r>
                      <a:r>
                        <a:rPr sz="1100" spc="1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or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2390" marR="152400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others.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coach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or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others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may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only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help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or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guide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any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technical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issues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teams have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while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preparing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report.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Template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report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template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added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document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(Part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3)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783839" y="698245"/>
            <a:ext cx="14554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10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2439" y="698245"/>
            <a:ext cx="5929630" cy="8582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7358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238125" indent="-225425">
              <a:lnSpc>
                <a:spcPct val="100000"/>
              </a:lnSpc>
              <a:buAutoNum type="arabicPeriod" startAt="7"/>
              <a:tabLst>
                <a:tab pos="238125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Presentation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Judging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buFont typeface="Arial" panose="020B0604020202020204"/>
              <a:buAutoNum type="arabicPeriod" startAt="7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 panose="020B0604020202020204"/>
              <a:buAutoNum type="arabicPeriod" startAt="7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buAutoNum type="arabicPeriod"/>
              <a:tabLst>
                <a:tab pos="46799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need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go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day: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790"/>
              </a:spcBef>
              <a:buFont typeface="Arial MT"/>
              <a:buAutoNum type="arabicPeriod"/>
              <a:tabLst>
                <a:tab pos="64198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Setting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booth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space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presentation.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41985" lvl="2" indent="-449580">
              <a:lnSpc>
                <a:spcPct val="100000"/>
              </a:lnSpc>
              <a:spcBef>
                <a:spcPts val="780"/>
              </a:spcBef>
              <a:buFont typeface="Arial MT"/>
              <a:buAutoNum type="arabicPeriod"/>
              <a:tabLst>
                <a:tab pos="64198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Presentation</a:t>
            </a:r>
            <a:r>
              <a:rPr sz="11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projects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multiple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sessions.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263525" lvl="1" indent="-457200">
              <a:lnSpc>
                <a:spcPct val="144000"/>
              </a:lnSpc>
              <a:spcBef>
                <a:spcPts val="190"/>
              </a:spcBef>
              <a:buClr>
                <a:srgbClr val="FF0000"/>
              </a:buClr>
              <a:buAutoNum type="arabicPeriod"/>
              <a:tabLst>
                <a:tab pos="4699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session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takes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maximum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minutes.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2-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visit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 at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booth. First,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(max)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minutes to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idea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demonstrate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robotic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solution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live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booth.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engage the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questions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answer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session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(max)</a:t>
            </a:r>
            <a:r>
              <a:rPr sz="1100" b="1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minutes.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spc="-3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b="1" spc="-3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WILL STRICTLY</a:t>
            </a:r>
            <a:r>
              <a:rPr sz="11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2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ADHERE</a:t>
            </a:r>
            <a:r>
              <a:rPr sz="1100" b="1" spc="-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b="1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TIME.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311150" lvl="1" indent="-457200">
              <a:lnSpc>
                <a:spcPct val="144000"/>
              </a:lnSpc>
              <a:buAutoNum type="arabicPeriod"/>
              <a:tabLst>
                <a:tab pos="4699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always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stations/booths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during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hours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order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members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public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but,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 course,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other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ideas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well.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inform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themselves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schedule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day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present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81915">
              <a:lnSpc>
                <a:spcPct val="144000"/>
              </a:lnSpc>
              <a:spcBef>
                <a:spcPts val="15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booth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session.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sure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 the booth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ready,</a:t>
            </a:r>
            <a:r>
              <a:rPr sz="11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stand-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by for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 live presentation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arrive.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does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function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during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session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see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they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come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back at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 later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time.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5080" lvl="1" indent="-457200">
              <a:lnSpc>
                <a:spcPct val="144000"/>
              </a:lnSpc>
              <a:buAutoNum type="arabicPeriod" startAt="5"/>
              <a:tabLst>
                <a:tab pos="4699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 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executed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different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appropriate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sheet for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there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being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winning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group.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57785" lvl="1" indent="-457200">
              <a:lnSpc>
                <a:spcPct val="144000"/>
              </a:lnSpc>
              <a:buAutoNum type="arabicPeriod" startAt="5"/>
              <a:tabLst>
                <a:tab pos="4699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prepare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themselves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reviewing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video.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host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briefing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11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days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(Virtually.</a:t>
            </a:r>
            <a:r>
              <a:rPr sz="11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Coaches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be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informed)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Here,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align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joint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>
              <a:lnSpc>
                <a:spcPct val="100000"/>
              </a:lnSpc>
              <a:spcBef>
                <a:spcPts val="590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understanding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sheets.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560"/>
              </a:spcBef>
              <a:buAutoNum type="arabicPeriod" startAt="7"/>
              <a:tabLst>
                <a:tab pos="46926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always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view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performance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during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session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during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900" marR="214630">
              <a:lnSpc>
                <a:spcPct val="144000"/>
              </a:lnSpc>
              <a:spcBef>
                <a:spcPts val="15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full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event.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deduct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situations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outside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session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well,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e.g.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see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coach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doing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work</a:t>
            </a:r>
            <a:r>
              <a:rPr sz="11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team.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buAutoNum type="arabicPeriod" startAt="8"/>
              <a:tabLst>
                <a:tab pos="467995" algn="l"/>
              </a:tabLst>
            </a:pPr>
            <a:r>
              <a:rPr sz="1100" b="1" spc="-10" dirty="0">
                <a:latin typeface="Times New Roman" panose="02020603050405020304"/>
                <a:cs typeface="Times New Roman" panose="02020603050405020304"/>
              </a:rPr>
              <a:t>Judging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646430" marR="180975">
              <a:lnSpc>
                <a:spcPct val="145000"/>
              </a:lnSpc>
              <a:spcBef>
                <a:spcPts val="160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scores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entered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System.</a:t>
            </a:r>
            <a:r>
              <a:rPr sz="1100" spc="3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Then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average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 of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 team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determine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 team’s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ranking.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575"/>
              </a:spcBef>
              <a:buAutoNum type="arabicPeriod" startAt="9"/>
              <a:tabLst>
                <a:tab pos="46926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decide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ranking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top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teams.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7995" lvl="1" indent="-455295">
              <a:lnSpc>
                <a:spcPct val="100000"/>
              </a:lnSpc>
              <a:spcBef>
                <a:spcPts val="575"/>
              </a:spcBef>
              <a:buAutoNum type="arabicPeriod" startAt="9"/>
              <a:tabLst>
                <a:tab pos="46799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ranking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published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event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System.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11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1639" y="698245"/>
            <a:ext cx="6002655" cy="242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14985" algn="ctr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288925" indent="-225425">
              <a:lnSpc>
                <a:spcPct val="100000"/>
              </a:lnSpc>
              <a:buAutoNum type="arabicPeriod" startAt="8"/>
              <a:tabLst>
                <a:tab pos="288925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Awards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recognition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5"/>
              </a:spcBef>
              <a:buFont typeface="Arial" panose="020B0604020202020204"/>
              <a:buAutoNum type="arabicPeriod" startAt="8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20700" marR="264795" lvl="1" indent="-457200">
              <a:lnSpc>
                <a:spcPct val="143000"/>
              </a:lnSpc>
              <a:buAutoNum type="arabicPeriod"/>
              <a:tabLst>
                <a:tab pos="5207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50" baseline="28000" dirty="0">
                <a:latin typeface="Times New Roman" panose="02020603050405020304"/>
                <a:cs typeface="Times New Roman" panose="02020603050405020304"/>
              </a:rPr>
              <a:t>st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50" baseline="28000" dirty="0">
                <a:latin typeface="Times New Roman" panose="02020603050405020304"/>
                <a:cs typeface="Times New Roman" panose="02020603050405020304"/>
              </a:rPr>
              <a:t>nd</a:t>
            </a:r>
            <a:r>
              <a:rPr sz="1050" spc="150" baseline="2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050" baseline="28000" dirty="0">
                <a:latin typeface="Times New Roman" panose="02020603050405020304"/>
                <a:cs typeface="Times New Roman" panose="02020603050405020304"/>
              </a:rPr>
              <a:t>rd</a:t>
            </a:r>
            <a:r>
              <a:rPr sz="1050" spc="142" baseline="2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place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awarded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overall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best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group.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520700" marR="68580" lvl="1" indent="-457200">
              <a:lnSpc>
                <a:spcPct val="144000"/>
              </a:lnSpc>
              <a:spcBef>
                <a:spcPts val="15"/>
              </a:spcBef>
              <a:buAutoNum type="arabicPeriod"/>
              <a:tabLst>
                <a:tab pos="5207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addition,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several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specific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awards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presented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 at the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Code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Festival.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awarded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age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(or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judges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competition),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independent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overall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teams. Specific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sponsor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awards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can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added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well.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8326" y="3197860"/>
          <a:ext cx="5982970" cy="3125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3625"/>
                <a:gridCol w="1822450"/>
                <a:gridCol w="3014345"/>
              </a:tblGrid>
              <a:tr h="282575">
                <a:tc gridSpan="3"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Additional</a:t>
                      </a:r>
                      <a:r>
                        <a:rPr sz="1100" b="1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Awards</a:t>
                      </a:r>
                      <a:r>
                        <a:rPr sz="1100" b="1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dirty="0">
                          <a:latin typeface="Times New Roman" panose="02020603050405020304"/>
                          <a:cs typeface="Times New Roman" panose="02020603050405020304"/>
                        </a:rPr>
                        <a:t>Code</a:t>
                      </a:r>
                      <a:r>
                        <a:rPr sz="1100" b="1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Festival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8384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b="1" dirty="0">
                          <a:latin typeface="Times New Roman" panose="02020603050405020304"/>
                          <a:cs typeface="Times New Roman" panose="02020603050405020304"/>
                        </a:rPr>
                        <a:t>Age</a:t>
                      </a:r>
                      <a:r>
                        <a:rPr sz="1100" b="1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group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Award</a:t>
                      </a:r>
                      <a:r>
                        <a:rPr sz="1100" b="1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20" dirty="0">
                          <a:latin typeface="Times New Roman" panose="02020603050405020304"/>
                          <a:cs typeface="Times New Roman" panose="02020603050405020304"/>
                        </a:rPr>
                        <a:t>name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Description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454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Junior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Technical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Award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trophy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goes to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 team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presents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850" marR="180340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both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simple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innovative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only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as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complex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as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necessary.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Senior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Start-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Up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Idea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Award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trophy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goes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 team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has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clearly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850" marR="208915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positioned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their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prototype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further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development.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idea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innovative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new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have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positive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impact on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society.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803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All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age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groups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Award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trophy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goes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got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best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score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overall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12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2439" y="6333744"/>
            <a:ext cx="4986020" cy="16662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2275">
              <a:lnSpc>
                <a:spcPct val="100000"/>
              </a:lnSpc>
              <a:spcBef>
                <a:spcPts val="105"/>
              </a:spcBef>
            </a:pP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awards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announced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later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partners</a:t>
            </a:r>
            <a:r>
              <a:rPr sz="11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come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b="1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board.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buAutoNum type="arabicPeriod" startAt="3"/>
              <a:tabLst>
                <a:tab pos="46926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participant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receive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certificate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participation.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565"/>
              </a:spcBef>
              <a:buAutoNum type="arabicPeriod" startAt="3"/>
              <a:tabLst>
                <a:tab pos="46926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Winners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category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awarded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trophies,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medals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certificates.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469265" lvl="1" indent="-456565">
              <a:lnSpc>
                <a:spcPct val="100000"/>
              </a:lnSpc>
              <a:spcBef>
                <a:spcPts val="590"/>
              </a:spcBef>
              <a:buFont typeface="Times New Roman" panose="02020603050405020304"/>
              <a:buAutoNum type="arabicPeriod" startAt="3"/>
              <a:tabLst>
                <a:tab pos="469265" algn="l"/>
              </a:tabLst>
            </a:pPr>
            <a:r>
              <a:rPr sz="1100" b="1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awards</a:t>
            </a:r>
            <a:r>
              <a:rPr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available</a:t>
            </a:r>
            <a:r>
              <a:rPr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are: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876300" lvl="2" indent="-4064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876300" algn="l"/>
              </a:tabLst>
            </a:pP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Scholarships.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815340" lvl="2" indent="-34544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81534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Gift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Vouchers.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39" y="698245"/>
            <a:ext cx="14554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22439" y="1106423"/>
            <a:ext cx="11468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7995" algn="l"/>
              </a:tabLst>
            </a:pPr>
            <a:r>
              <a:rPr sz="1400" b="1" spc="-25" dirty="0">
                <a:latin typeface="Arial" panose="020B0604020202020204"/>
                <a:cs typeface="Arial" panose="020B0604020202020204"/>
              </a:rPr>
              <a:t>9.</a:t>
            </a:r>
            <a:r>
              <a:rPr sz="1400" b="1" dirty="0">
                <a:latin typeface="Arial" panose="020B0604020202020204"/>
                <a:cs typeface="Arial" panose="020B0604020202020204"/>
              </a:rPr>
              <a:t>	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Glossary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13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38326" y="1722754"/>
          <a:ext cx="5984240" cy="4455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870"/>
                <a:gridCol w="4401820"/>
              </a:tblGrid>
              <a:tr h="124714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Coach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algn="just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person</a:t>
                      </a:r>
                      <a:r>
                        <a:rPr sz="11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assisting</a:t>
                      </a:r>
                      <a:r>
                        <a:rPr sz="1100" spc="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100" spc="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process</a:t>
                      </a:r>
                      <a:r>
                        <a:rPr sz="1100" spc="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learn</a:t>
                      </a:r>
                      <a:r>
                        <a:rPr sz="11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different</a:t>
                      </a:r>
                      <a:r>
                        <a:rPr sz="1100" spc="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robotics</a:t>
                      </a:r>
                      <a:r>
                        <a:rPr sz="1100" spc="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aspects,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215" marR="40640" algn="just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teamwork,</a:t>
                      </a:r>
                      <a:r>
                        <a:rPr sz="11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problem</a:t>
                      </a:r>
                      <a:r>
                        <a:rPr sz="11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solving,</a:t>
                      </a:r>
                      <a:r>
                        <a:rPr sz="110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time</a:t>
                      </a:r>
                      <a:r>
                        <a:rPr sz="110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management,</a:t>
                      </a:r>
                      <a:r>
                        <a:rPr sz="11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etc.</a:t>
                      </a:r>
                      <a:r>
                        <a:rPr sz="11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role</a:t>
                      </a:r>
                      <a:r>
                        <a:rPr sz="11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coach</a:t>
                      </a:r>
                      <a:r>
                        <a:rPr sz="1100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is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not</a:t>
                      </a:r>
                      <a:r>
                        <a:rPr sz="11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win</a:t>
                      </a:r>
                      <a:r>
                        <a:rPr sz="1100" spc="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competition</a:t>
                      </a:r>
                      <a:r>
                        <a:rPr sz="1100" spc="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1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team,</a:t>
                      </a:r>
                      <a:r>
                        <a:rPr sz="1100" spc="9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but</a:t>
                      </a:r>
                      <a:r>
                        <a:rPr sz="1100" spc="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teach</a:t>
                      </a:r>
                      <a:r>
                        <a:rPr sz="1100" spc="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them</a:t>
                      </a:r>
                      <a:r>
                        <a:rPr sz="11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guide</a:t>
                      </a:r>
                      <a:r>
                        <a:rPr sz="1100" spc="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them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through</a:t>
                      </a:r>
                      <a:r>
                        <a:rPr sz="1100" spc="2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20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problem</a:t>
                      </a:r>
                      <a:r>
                        <a:rPr sz="1100" spc="2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identification</a:t>
                      </a:r>
                      <a:r>
                        <a:rPr sz="1100" spc="2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2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20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discovering</a:t>
                      </a:r>
                      <a:r>
                        <a:rPr sz="1100" spc="2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ways</a:t>
                      </a:r>
                      <a:r>
                        <a:rPr sz="1100" spc="2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2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solve</a:t>
                      </a:r>
                      <a:r>
                        <a:rPr sz="1100" spc="229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the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competition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challenge.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882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Competition</a:t>
                      </a:r>
                      <a:r>
                        <a:rPr sz="1100" b="1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organizer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competition</a:t>
                      </a:r>
                      <a:r>
                        <a:rPr sz="1100" spc="1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organizer</a:t>
                      </a:r>
                      <a:r>
                        <a:rPr sz="1100" spc="1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entity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hosts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competition</a:t>
                      </a:r>
                      <a:r>
                        <a:rPr sz="1100" spc="1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I.e</a:t>
                      </a:r>
                      <a:r>
                        <a:rPr sz="1100" spc="1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Skillsmasters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Strathmore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University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@iLabAfrica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b="1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r>
                        <a:rPr sz="1100" b="1" spc="-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Group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3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general,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or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3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people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form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group.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group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100" spc="1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visit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215" marR="41910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teams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session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ask</a:t>
                      </a:r>
                      <a:r>
                        <a:rPr sz="11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questions.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same</a:t>
                      </a:r>
                      <a:r>
                        <a:rPr sz="110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people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100" spc="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have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seen</a:t>
                      </a:r>
                      <a:r>
                        <a:rPr sz="11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report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video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before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session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as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well.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b="1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r>
                        <a:rPr sz="1100" b="1" spc="-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Session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Teams</a:t>
                      </a:r>
                      <a:r>
                        <a:rPr sz="1100" spc="229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are</a:t>
                      </a:r>
                      <a:r>
                        <a:rPr sz="1100" spc="2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judged</a:t>
                      </a:r>
                      <a:r>
                        <a:rPr sz="1100" spc="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100" spc="2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judging</a:t>
                      </a:r>
                      <a:r>
                        <a:rPr sz="1100" spc="2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sessions.</a:t>
                      </a:r>
                      <a:r>
                        <a:rPr sz="1100" spc="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Every</a:t>
                      </a:r>
                      <a:r>
                        <a:rPr sz="1100" spc="2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session</a:t>
                      </a:r>
                      <a:r>
                        <a:rPr sz="1100" spc="2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has</a:t>
                      </a:r>
                      <a:r>
                        <a:rPr sz="1100" spc="2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r>
                        <a:rPr sz="1100" spc="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minutes,</a:t>
                      </a:r>
                      <a:r>
                        <a:rPr sz="1100" spc="2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215" marR="40640">
                        <a:lnSpc>
                          <a:spcPct val="144000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minutes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100" spc="1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presentation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1100" spc="1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114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team,</a:t>
                      </a:r>
                      <a:r>
                        <a:rPr sz="1100" spc="1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r>
                        <a:rPr sz="11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1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answer</a:t>
                      </a:r>
                      <a:r>
                        <a:rPr sz="1100" spc="1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questions</a:t>
                      </a:r>
                      <a:r>
                        <a:rPr sz="1100" spc="1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1100" spc="1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the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judges.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b="1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Booth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booth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place</a:t>
                      </a:r>
                      <a:r>
                        <a:rPr sz="11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where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teams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present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their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solution.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0705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core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result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team’s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work.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A team</a:t>
                      </a:r>
                      <a:r>
                        <a:rPr sz="1100" spc="2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presents</a:t>
                      </a:r>
                      <a:r>
                        <a:rPr sz="11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their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1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1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judges.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408" y="698245"/>
            <a:ext cx="5427980" cy="2432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64005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000">
              <a:latin typeface="Trebuchet MS" panose="020B0603020202020204"/>
              <a:cs typeface="Trebuchet MS" panose="020B0603020202020204"/>
            </a:endParaRPr>
          </a:p>
          <a:p>
            <a:pPr marR="300990" algn="ctr">
              <a:lnSpc>
                <a:spcPct val="100000"/>
              </a:lnSpc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PART</a:t>
            </a:r>
            <a:r>
              <a:rPr sz="16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6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SHEETS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44000"/>
              </a:lnSpc>
              <a:spcBef>
                <a:spcPts val="1475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award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scores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scale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provided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sheet.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grade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number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team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gets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specific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aspect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 the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competition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calculated.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maximum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presented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sheet.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2700" marR="36830" algn="just">
              <a:lnSpc>
                <a:spcPct val="144000"/>
              </a:lnSpc>
              <a:spcBef>
                <a:spcPts val="1010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work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pairs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little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groups.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award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score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individually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later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they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discuss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scoring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average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score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computed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score.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score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forms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basis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declaring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winners.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14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39" y="698245"/>
            <a:ext cx="14554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58239" y="1600200"/>
            <a:ext cx="5142230" cy="28829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279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b="1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200" b="1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2025</a:t>
            </a:r>
            <a:r>
              <a:rPr sz="1200" b="1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10-</a:t>
            </a: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1200" b="1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YEARS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6769" y="1315719"/>
            <a:ext cx="5932805" cy="8564880"/>
            <a:chOff x="826769" y="1315719"/>
            <a:chExt cx="5932805" cy="8564880"/>
          </a:xfrm>
        </p:grpSpPr>
        <p:sp>
          <p:nvSpPr>
            <p:cNvPr id="6" name="object 6"/>
            <p:cNvSpPr/>
            <p:nvPr/>
          </p:nvSpPr>
          <p:spPr>
            <a:xfrm>
              <a:off x="2089150" y="2364739"/>
              <a:ext cx="3453765" cy="518159"/>
            </a:xfrm>
            <a:custGeom>
              <a:avLst/>
              <a:gdLst/>
              <a:ahLst/>
              <a:cxnLst/>
              <a:rect l="l" t="t" r="r" b="b"/>
              <a:pathLst>
                <a:path w="3453765" h="518160">
                  <a:moveTo>
                    <a:pt x="3453498" y="507657"/>
                  </a:moveTo>
                  <a:lnTo>
                    <a:pt x="0" y="507657"/>
                  </a:lnTo>
                  <a:lnTo>
                    <a:pt x="0" y="517804"/>
                  </a:lnTo>
                  <a:lnTo>
                    <a:pt x="3453498" y="517804"/>
                  </a:lnTo>
                  <a:lnTo>
                    <a:pt x="3453498" y="507657"/>
                  </a:lnTo>
                  <a:close/>
                </a:path>
                <a:path w="3453765" h="518160">
                  <a:moveTo>
                    <a:pt x="3453498" y="253822"/>
                  </a:moveTo>
                  <a:lnTo>
                    <a:pt x="0" y="253822"/>
                  </a:lnTo>
                  <a:lnTo>
                    <a:pt x="0" y="263969"/>
                  </a:lnTo>
                  <a:lnTo>
                    <a:pt x="3453498" y="263969"/>
                  </a:lnTo>
                  <a:lnTo>
                    <a:pt x="3453498" y="253822"/>
                  </a:lnTo>
                  <a:close/>
                </a:path>
                <a:path w="3453765" h="518160">
                  <a:moveTo>
                    <a:pt x="3453498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3453498" y="10160"/>
                  </a:lnTo>
                  <a:lnTo>
                    <a:pt x="34534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6769" y="1315719"/>
              <a:ext cx="5932805" cy="8564880"/>
            </a:xfrm>
            <a:custGeom>
              <a:avLst/>
              <a:gdLst/>
              <a:ahLst/>
              <a:cxnLst/>
              <a:rect l="l" t="t" r="r" b="b"/>
              <a:pathLst>
                <a:path w="5932805" h="8564880">
                  <a:moveTo>
                    <a:pt x="5926455" y="8564880"/>
                  </a:moveTo>
                  <a:lnTo>
                    <a:pt x="6350" y="8564880"/>
                  </a:lnTo>
                  <a:lnTo>
                    <a:pt x="4381" y="8564575"/>
                  </a:lnTo>
                  <a:lnTo>
                    <a:pt x="2616" y="8563660"/>
                  </a:lnTo>
                  <a:lnTo>
                    <a:pt x="1206" y="8562263"/>
                  </a:lnTo>
                  <a:lnTo>
                    <a:pt x="304" y="8560485"/>
                  </a:lnTo>
                  <a:lnTo>
                    <a:pt x="0" y="8558530"/>
                  </a:lnTo>
                  <a:lnTo>
                    <a:pt x="0" y="6349"/>
                  </a:lnTo>
                  <a:lnTo>
                    <a:pt x="6350" y="0"/>
                  </a:lnTo>
                  <a:lnTo>
                    <a:pt x="5926455" y="0"/>
                  </a:lnTo>
                  <a:lnTo>
                    <a:pt x="5932805" y="6349"/>
                  </a:lnTo>
                  <a:lnTo>
                    <a:pt x="12700" y="6349"/>
                  </a:lnTo>
                  <a:lnTo>
                    <a:pt x="6350" y="12699"/>
                  </a:lnTo>
                  <a:lnTo>
                    <a:pt x="12700" y="12699"/>
                  </a:lnTo>
                  <a:lnTo>
                    <a:pt x="12700" y="8552180"/>
                  </a:lnTo>
                  <a:lnTo>
                    <a:pt x="6350" y="8552180"/>
                  </a:lnTo>
                  <a:lnTo>
                    <a:pt x="12700" y="8558530"/>
                  </a:lnTo>
                  <a:lnTo>
                    <a:pt x="5932805" y="8558530"/>
                  </a:lnTo>
                  <a:lnTo>
                    <a:pt x="5932500" y="8560485"/>
                  </a:lnTo>
                  <a:lnTo>
                    <a:pt x="5931585" y="8562263"/>
                  </a:lnTo>
                  <a:lnTo>
                    <a:pt x="5930188" y="8563660"/>
                  </a:lnTo>
                  <a:lnTo>
                    <a:pt x="5928410" y="8564575"/>
                  </a:lnTo>
                  <a:lnTo>
                    <a:pt x="5926455" y="8564880"/>
                  </a:lnTo>
                  <a:close/>
                </a:path>
                <a:path w="5932805" h="8564880">
                  <a:moveTo>
                    <a:pt x="12700" y="12699"/>
                  </a:moveTo>
                  <a:lnTo>
                    <a:pt x="6350" y="12699"/>
                  </a:lnTo>
                  <a:lnTo>
                    <a:pt x="12700" y="6349"/>
                  </a:lnTo>
                  <a:lnTo>
                    <a:pt x="12700" y="12699"/>
                  </a:lnTo>
                  <a:close/>
                </a:path>
                <a:path w="5932805" h="8564880">
                  <a:moveTo>
                    <a:pt x="5920105" y="12699"/>
                  </a:moveTo>
                  <a:lnTo>
                    <a:pt x="12700" y="12699"/>
                  </a:lnTo>
                  <a:lnTo>
                    <a:pt x="12700" y="6349"/>
                  </a:lnTo>
                  <a:lnTo>
                    <a:pt x="5920105" y="6349"/>
                  </a:lnTo>
                  <a:lnTo>
                    <a:pt x="5920105" y="12699"/>
                  </a:lnTo>
                  <a:close/>
                </a:path>
                <a:path w="5932805" h="8564880">
                  <a:moveTo>
                    <a:pt x="5920105" y="8558530"/>
                  </a:moveTo>
                  <a:lnTo>
                    <a:pt x="5920105" y="6349"/>
                  </a:lnTo>
                  <a:lnTo>
                    <a:pt x="5926455" y="12699"/>
                  </a:lnTo>
                  <a:lnTo>
                    <a:pt x="5932805" y="12699"/>
                  </a:lnTo>
                  <a:lnTo>
                    <a:pt x="5932805" y="8552180"/>
                  </a:lnTo>
                  <a:lnTo>
                    <a:pt x="5926455" y="8552180"/>
                  </a:lnTo>
                  <a:lnTo>
                    <a:pt x="5920105" y="8558530"/>
                  </a:lnTo>
                  <a:close/>
                </a:path>
                <a:path w="5932805" h="8564880">
                  <a:moveTo>
                    <a:pt x="5932805" y="12699"/>
                  </a:moveTo>
                  <a:lnTo>
                    <a:pt x="5926455" y="12699"/>
                  </a:lnTo>
                  <a:lnTo>
                    <a:pt x="5920105" y="6349"/>
                  </a:lnTo>
                  <a:lnTo>
                    <a:pt x="5932805" y="6349"/>
                  </a:lnTo>
                  <a:lnTo>
                    <a:pt x="5932805" y="12699"/>
                  </a:lnTo>
                  <a:close/>
                </a:path>
                <a:path w="5932805" h="8564880">
                  <a:moveTo>
                    <a:pt x="12700" y="8558530"/>
                  </a:moveTo>
                  <a:lnTo>
                    <a:pt x="6350" y="8552180"/>
                  </a:lnTo>
                  <a:lnTo>
                    <a:pt x="12700" y="8552180"/>
                  </a:lnTo>
                  <a:lnTo>
                    <a:pt x="12700" y="8558530"/>
                  </a:lnTo>
                  <a:close/>
                </a:path>
                <a:path w="5932805" h="8564880">
                  <a:moveTo>
                    <a:pt x="5920105" y="8558530"/>
                  </a:moveTo>
                  <a:lnTo>
                    <a:pt x="12700" y="8558530"/>
                  </a:lnTo>
                  <a:lnTo>
                    <a:pt x="12700" y="8552180"/>
                  </a:lnTo>
                  <a:lnTo>
                    <a:pt x="5920105" y="8552180"/>
                  </a:lnTo>
                  <a:lnTo>
                    <a:pt x="5920105" y="8558530"/>
                  </a:lnTo>
                  <a:close/>
                </a:path>
                <a:path w="5932805" h="8564880">
                  <a:moveTo>
                    <a:pt x="5932805" y="8558530"/>
                  </a:moveTo>
                  <a:lnTo>
                    <a:pt x="5920105" y="8558530"/>
                  </a:lnTo>
                  <a:lnTo>
                    <a:pt x="5926455" y="8552180"/>
                  </a:lnTo>
                  <a:lnTo>
                    <a:pt x="5932805" y="8552180"/>
                  </a:lnTo>
                  <a:lnTo>
                    <a:pt x="5932805" y="8558530"/>
                  </a:lnTo>
                  <a:close/>
                </a:path>
              </a:pathLst>
            </a:custGeom>
            <a:solidFill>
              <a:srgbClr val="1510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30696" y="7223124"/>
              <a:ext cx="417195" cy="208915"/>
            </a:xfrm>
            <a:custGeom>
              <a:avLst/>
              <a:gdLst/>
              <a:ahLst/>
              <a:cxnLst/>
              <a:rect l="l" t="t" r="r" b="b"/>
              <a:pathLst>
                <a:path w="417195" h="208915">
                  <a:moveTo>
                    <a:pt x="412000" y="208673"/>
                  </a:moveTo>
                  <a:lnTo>
                    <a:pt x="4965" y="208673"/>
                  </a:lnTo>
                  <a:lnTo>
                    <a:pt x="3429" y="208432"/>
                  </a:lnTo>
                  <a:lnTo>
                    <a:pt x="2044" y="207733"/>
                  </a:lnTo>
                  <a:lnTo>
                    <a:pt x="952" y="206628"/>
                  </a:lnTo>
                  <a:lnTo>
                    <a:pt x="241" y="205244"/>
                  </a:lnTo>
                  <a:lnTo>
                    <a:pt x="0" y="203720"/>
                  </a:lnTo>
                  <a:lnTo>
                    <a:pt x="0" y="4965"/>
                  </a:lnTo>
                  <a:lnTo>
                    <a:pt x="4965" y="0"/>
                  </a:lnTo>
                  <a:lnTo>
                    <a:pt x="412000" y="0"/>
                  </a:lnTo>
                  <a:lnTo>
                    <a:pt x="416953" y="4965"/>
                  </a:lnTo>
                  <a:lnTo>
                    <a:pt x="9931" y="4965"/>
                  </a:lnTo>
                  <a:lnTo>
                    <a:pt x="4965" y="9918"/>
                  </a:lnTo>
                  <a:lnTo>
                    <a:pt x="9931" y="9918"/>
                  </a:lnTo>
                  <a:lnTo>
                    <a:pt x="9931" y="198754"/>
                  </a:lnTo>
                  <a:lnTo>
                    <a:pt x="4965" y="198754"/>
                  </a:lnTo>
                  <a:lnTo>
                    <a:pt x="9931" y="203720"/>
                  </a:lnTo>
                  <a:lnTo>
                    <a:pt x="416953" y="203720"/>
                  </a:lnTo>
                  <a:lnTo>
                    <a:pt x="416712" y="205244"/>
                  </a:lnTo>
                  <a:lnTo>
                    <a:pt x="416013" y="206628"/>
                  </a:lnTo>
                  <a:lnTo>
                    <a:pt x="414909" y="207733"/>
                  </a:lnTo>
                  <a:lnTo>
                    <a:pt x="413537" y="208432"/>
                  </a:lnTo>
                  <a:lnTo>
                    <a:pt x="412000" y="208673"/>
                  </a:lnTo>
                  <a:close/>
                </a:path>
                <a:path w="417195" h="208915">
                  <a:moveTo>
                    <a:pt x="9931" y="9918"/>
                  </a:moveTo>
                  <a:lnTo>
                    <a:pt x="4965" y="9918"/>
                  </a:lnTo>
                  <a:lnTo>
                    <a:pt x="9931" y="4965"/>
                  </a:lnTo>
                  <a:lnTo>
                    <a:pt x="9931" y="9918"/>
                  </a:lnTo>
                  <a:close/>
                </a:path>
                <a:path w="417195" h="208915">
                  <a:moveTo>
                    <a:pt x="407035" y="9918"/>
                  </a:moveTo>
                  <a:lnTo>
                    <a:pt x="9931" y="9918"/>
                  </a:lnTo>
                  <a:lnTo>
                    <a:pt x="9931" y="4965"/>
                  </a:lnTo>
                  <a:lnTo>
                    <a:pt x="407035" y="4965"/>
                  </a:lnTo>
                  <a:lnTo>
                    <a:pt x="407035" y="9918"/>
                  </a:lnTo>
                  <a:close/>
                </a:path>
                <a:path w="417195" h="208915">
                  <a:moveTo>
                    <a:pt x="407035" y="203720"/>
                  </a:moveTo>
                  <a:lnTo>
                    <a:pt x="407035" y="4965"/>
                  </a:lnTo>
                  <a:lnTo>
                    <a:pt x="412000" y="9918"/>
                  </a:lnTo>
                  <a:lnTo>
                    <a:pt x="416953" y="9918"/>
                  </a:lnTo>
                  <a:lnTo>
                    <a:pt x="416953" y="198754"/>
                  </a:lnTo>
                  <a:lnTo>
                    <a:pt x="412000" y="198754"/>
                  </a:lnTo>
                  <a:lnTo>
                    <a:pt x="407035" y="203720"/>
                  </a:lnTo>
                  <a:close/>
                </a:path>
                <a:path w="417195" h="208915">
                  <a:moveTo>
                    <a:pt x="416953" y="9918"/>
                  </a:moveTo>
                  <a:lnTo>
                    <a:pt x="412000" y="9918"/>
                  </a:lnTo>
                  <a:lnTo>
                    <a:pt x="407035" y="4965"/>
                  </a:lnTo>
                  <a:lnTo>
                    <a:pt x="416953" y="4965"/>
                  </a:lnTo>
                  <a:lnTo>
                    <a:pt x="416953" y="9918"/>
                  </a:lnTo>
                  <a:close/>
                </a:path>
                <a:path w="417195" h="208915">
                  <a:moveTo>
                    <a:pt x="9931" y="203720"/>
                  </a:moveTo>
                  <a:lnTo>
                    <a:pt x="4965" y="198754"/>
                  </a:lnTo>
                  <a:lnTo>
                    <a:pt x="9931" y="198754"/>
                  </a:lnTo>
                  <a:lnTo>
                    <a:pt x="9931" y="203720"/>
                  </a:lnTo>
                  <a:close/>
                </a:path>
                <a:path w="417195" h="208915">
                  <a:moveTo>
                    <a:pt x="407035" y="203720"/>
                  </a:moveTo>
                  <a:lnTo>
                    <a:pt x="9931" y="203720"/>
                  </a:lnTo>
                  <a:lnTo>
                    <a:pt x="9931" y="198754"/>
                  </a:lnTo>
                  <a:lnTo>
                    <a:pt x="407035" y="198754"/>
                  </a:lnTo>
                  <a:lnTo>
                    <a:pt x="407035" y="203720"/>
                  </a:lnTo>
                  <a:close/>
                </a:path>
                <a:path w="417195" h="208915">
                  <a:moveTo>
                    <a:pt x="416953" y="203720"/>
                  </a:moveTo>
                  <a:lnTo>
                    <a:pt x="407035" y="203720"/>
                  </a:lnTo>
                  <a:lnTo>
                    <a:pt x="412000" y="198754"/>
                  </a:lnTo>
                  <a:lnTo>
                    <a:pt x="416953" y="198754"/>
                  </a:lnTo>
                  <a:lnTo>
                    <a:pt x="416953" y="203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036373" y="7251445"/>
            <a:ext cx="20447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5" dirty="0">
                <a:latin typeface="Arial" panose="020B0604020202020204"/>
                <a:cs typeface="Arial" panose="020B0604020202020204"/>
              </a:rPr>
              <a:t>100</a:t>
            </a:r>
            <a:endParaRPr sz="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80260" y="7223125"/>
            <a:ext cx="3860800" cy="208915"/>
          </a:xfrm>
          <a:custGeom>
            <a:avLst/>
            <a:gdLst/>
            <a:ahLst/>
            <a:cxnLst/>
            <a:rect l="l" t="t" r="r" b="b"/>
            <a:pathLst>
              <a:path w="3860800" h="208915">
                <a:moveTo>
                  <a:pt x="3855605" y="208673"/>
                </a:moveTo>
                <a:lnTo>
                  <a:pt x="4965" y="208673"/>
                </a:lnTo>
                <a:lnTo>
                  <a:pt x="3428" y="208432"/>
                </a:lnTo>
                <a:lnTo>
                  <a:pt x="2044" y="207733"/>
                </a:lnTo>
                <a:lnTo>
                  <a:pt x="952" y="206628"/>
                </a:lnTo>
                <a:lnTo>
                  <a:pt x="241" y="205244"/>
                </a:lnTo>
                <a:lnTo>
                  <a:pt x="0" y="203720"/>
                </a:lnTo>
                <a:lnTo>
                  <a:pt x="0" y="4965"/>
                </a:lnTo>
                <a:lnTo>
                  <a:pt x="4965" y="0"/>
                </a:lnTo>
                <a:lnTo>
                  <a:pt x="3855605" y="0"/>
                </a:lnTo>
                <a:lnTo>
                  <a:pt x="3860558" y="4965"/>
                </a:lnTo>
                <a:lnTo>
                  <a:pt x="9918" y="4965"/>
                </a:lnTo>
                <a:lnTo>
                  <a:pt x="4965" y="9918"/>
                </a:lnTo>
                <a:lnTo>
                  <a:pt x="9918" y="9918"/>
                </a:lnTo>
                <a:lnTo>
                  <a:pt x="9918" y="198754"/>
                </a:lnTo>
                <a:lnTo>
                  <a:pt x="4965" y="198754"/>
                </a:lnTo>
                <a:lnTo>
                  <a:pt x="9918" y="203720"/>
                </a:lnTo>
                <a:lnTo>
                  <a:pt x="3860558" y="203720"/>
                </a:lnTo>
                <a:lnTo>
                  <a:pt x="3860317" y="205244"/>
                </a:lnTo>
                <a:lnTo>
                  <a:pt x="3859618" y="206628"/>
                </a:lnTo>
                <a:lnTo>
                  <a:pt x="3858514" y="207733"/>
                </a:lnTo>
                <a:lnTo>
                  <a:pt x="3857129" y="208432"/>
                </a:lnTo>
                <a:lnTo>
                  <a:pt x="3855605" y="208673"/>
                </a:lnTo>
                <a:close/>
              </a:path>
              <a:path w="3860800" h="208915">
                <a:moveTo>
                  <a:pt x="9918" y="9918"/>
                </a:moveTo>
                <a:lnTo>
                  <a:pt x="4965" y="9918"/>
                </a:lnTo>
                <a:lnTo>
                  <a:pt x="9918" y="4965"/>
                </a:lnTo>
                <a:lnTo>
                  <a:pt x="9918" y="9918"/>
                </a:lnTo>
                <a:close/>
              </a:path>
              <a:path w="3860800" h="208915">
                <a:moveTo>
                  <a:pt x="3850640" y="9918"/>
                </a:moveTo>
                <a:lnTo>
                  <a:pt x="9918" y="9918"/>
                </a:lnTo>
                <a:lnTo>
                  <a:pt x="9918" y="4965"/>
                </a:lnTo>
                <a:lnTo>
                  <a:pt x="3850640" y="4965"/>
                </a:lnTo>
                <a:lnTo>
                  <a:pt x="3850640" y="9918"/>
                </a:lnTo>
                <a:close/>
              </a:path>
              <a:path w="3860800" h="208915">
                <a:moveTo>
                  <a:pt x="3850640" y="203720"/>
                </a:moveTo>
                <a:lnTo>
                  <a:pt x="3850640" y="4965"/>
                </a:lnTo>
                <a:lnTo>
                  <a:pt x="3855605" y="9918"/>
                </a:lnTo>
                <a:lnTo>
                  <a:pt x="3860558" y="9918"/>
                </a:lnTo>
                <a:lnTo>
                  <a:pt x="3860558" y="198754"/>
                </a:lnTo>
                <a:lnTo>
                  <a:pt x="3855605" y="198754"/>
                </a:lnTo>
                <a:lnTo>
                  <a:pt x="3850640" y="203720"/>
                </a:lnTo>
                <a:close/>
              </a:path>
              <a:path w="3860800" h="208915">
                <a:moveTo>
                  <a:pt x="3860558" y="9918"/>
                </a:moveTo>
                <a:lnTo>
                  <a:pt x="3855605" y="9918"/>
                </a:lnTo>
                <a:lnTo>
                  <a:pt x="3850640" y="4965"/>
                </a:lnTo>
                <a:lnTo>
                  <a:pt x="3860558" y="4965"/>
                </a:lnTo>
                <a:lnTo>
                  <a:pt x="3860558" y="9918"/>
                </a:lnTo>
                <a:close/>
              </a:path>
              <a:path w="3860800" h="208915">
                <a:moveTo>
                  <a:pt x="9918" y="203720"/>
                </a:moveTo>
                <a:lnTo>
                  <a:pt x="4965" y="198754"/>
                </a:lnTo>
                <a:lnTo>
                  <a:pt x="9918" y="198754"/>
                </a:lnTo>
                <a:lnTo>
                  <a:pt x="9918" y="203720"/>
                </a:lnTo>
                <a:close/>
              </a:path>
              <a:path w="3860800" h="208915">
                <a:moveTo>
                  <a:pt x="3850640" y="203720"/>
                </a:moveTo>
                <a:lnTo>
                  <a:pt x="9918" y="203720"/>
                </a:lnTo>
                <a:lnTo>
                  <a:pt x="9918" y="198754"/>
                </a:lnTo>
                <a:lnTo>
                  <a:pt x="3850640" y="198754"/>
                </a:lnTo>
                <a:lnTo>
                  <a:pt x="3850640" y="203720"/>
                </a:lnTo>
                <a:close/>
              </a:path>
              <a:path w="3860800" h="208915">
                <a:moveTo>
                  <a:pt x="3860558" y="203720"/>
                </a:moveTo>
                <a:lnTo>
                  <a:pt x="3850640" y="203720"/>
                </a:lnTo>
                <a:lnTo>
                  <a:pt x="3855605" y="198754"/>
                </a:lnTo>
                <a:lnTo>
                  <a:pt x="3860558" y="198754"/>
                </a:lnTo>
                <a:lnTo>
                  <a:pt x="3860558" y="2037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097925" y="7251445"/>
            <a:ext cx="88265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dirty="0">
                <a:latin typeface="Arial" panose="020B0604020202020204"/>
                <a:cs typeface="Arial" panose="020B0604020202020204"/>
              </a:rPr>
              <a:t>Maximum </a:t>
            </a:r>
            <a:r>
              <a:rPr sz="850" b="1" spc="-10" dirty="0">
                <a:latin typeface="Arial" panose="020B0604020202020204"/>
                <a:cs typeface="Arial" panose="020B0604020202020204"/>
              </a:rPr>
              <a:t>Points</a:t>
            </a:r>
            <a:endParaRPr sz="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22908" y="2232774"/>
            <a:ext cx="455930" cy="596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44000"/>
              </a:lnSpc>
              <a:spcBef>
                <a:spcPts val="100"/>
              </a:spcBef>
            </a:pPr>
            <a:r>
              <a:rPr sz="900" b="1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9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spc="-50" dirty="0">
                <a:latin typeface="Times New Roman" panose="02020603050405020304"/>
                <a:cs typeface="Times New Roman" panose="02020603050405020304"/>
              </a:rPr>
              <a:t>: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 Team </a:t>
            </a:r>
            <a:r>
              <a:rPr sz="900" b="1" spc="-50" dirty="0">
                <a:latin typeface="Times New Roman" panose="02020603050405020304"/>
                <a:cs typeface="Times New Roman" panose="02020603050405020304"/>
              </a:rPr>
              <a:t>:</a:t>
            </a:r>
            <a:r>
              <a:rPr sz="9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b="1" spc="-10" dirty="0">
                <a:latin typeface="Times New Roman" panose="02020603050405020304"/>
                <a:cs typeface="Times New Roman" panose="02020603050405020304"/>
              </a:rPr>
              <a:t>Members: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5507" y="2990468"/>
            <a:ext cx="3905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10" dirty="0">
                <a:latin typeface="Times New Roman" panose="02020603050405020304"/>
                <a:cs typeface="Times New Roman" panose="02020603050405020304"/>
              </a:rPr>
              <a:t>Criteria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9699" y="3051429"/>
            <a:ext cx="2762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10" dirty="0">
                <a:latin typeface="Times New Roman" panose="02020603050405020304"/>
                <a:cs typeface="Times New Roman" panose="02020603050405020304"/>
              </a:rPr>
              <a:t>Score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16244" y="3051429"/>
            <a:ext cx="5175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0" dirty="0">
                <a:latin typeface="Times New Roman" panose="02020603050405020304"/>
                <a:cs typeface="Times New Roman" panose="02020603050405020304"/>
              </a:rPr>
              <a:t>max</a:t>
            </a:r>
            <a:r>
              <a:rPr sz="85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b="1" spc="-10" dirty="0">
                <a:latin typeface="Times New Roman" panose="02020603050405020304"/>
                <a:cs typeface="Times New Roman" panose="02020603050405020304"/>
              </a:rPr>
              <a:t>points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203578" y="3521709"/>
          <a:ext cx="5229860" cy="1345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3443604"/>
                <a:gridCol w="407035"/>
                <a:gridCol w="407035"/>
              </a:tblGrid>
              <a:tr h="234950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8270" marR="156210" indent="28575">
                        <a:lnSpc>
                          <a:spcPct val="144000"/>
                        </a:lnSpc>
                      </a:pPr>
                      <a:r>
                        <a:rPr sz="75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750" spc="1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50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750" spc="5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20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Idea,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Quality &amp;</a:t>
                      </a:r>
                      <a:r>
                        <a:rPr sz="850" b="1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Creativity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Research</a:t>
                      </a:r>
                      <a:r>
                        <a:rPr sz="850" b="1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Report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5585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Social</a:t>
                      </a:r>
                      <a:r>
                        <a:rPr sz="850" b="1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Impact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 </a:t>
                      </a:r>
                      <a:r>
                        <a:rPr sz="850" b="1" spc="-20" dirty="0">
                          <a:latin typeface="Times New Roman" panose="02020603050405020304"/>
                          <a:cs typeface="Times New Roman" panose="02020603050405020304"/>
                        </a:rPr>
                        <a:t>Need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Key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r>
                        <a:rPr sz="850" b="1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Slogan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13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Extra</a:t>
                      </a:r>
                      <a:r>
                        <a:rPr sz="850" b="1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element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entrepreneurship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a)</a:t>
                      </a:r>
                      <a:r>
                        <a:rPr sz="85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Cost structure, b)</a:t>
                      </a:r>
                      <a:r>
                        <a:rPr sz="85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Revenue</a:t>
                      </a:r>
                      <a:r>
                        <a:rPr sz="85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Stream,</a:t>
                      </a:r>
                      <a:r>
                        <a:rPr sz="850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c)</a:t>
                      </a:r>
                      <a:r>
                        <a:rPr sz="85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Key</a:t>
                      </a:r>
                      <a:r>
                        <a:rPr sz="850" spc="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Resources,</a:t>
                      </a:r>
                      <a:r>
                        <a:rPr sz="85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d)</a:t>
                      </a:r>
                      <a:r>
                        <a:rPr sz="85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spc="-10" dirty="0">
                          <a:latin typeface="Times New Roman" panose="02020603050405020304"/>
                          <a:cs typeface="Times New Roman" panose="02020603050405020304"/>
                        </a:rPr>
                        <a:t>Partners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114035" y="4896992"/>
            <a:ext cx="3689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-10" dirty="0">
                <a:latin typeface="Times New Roman" panose="02020603050405020304"/>
                <a:cs typeface="Times New Roman" panose="02020603050405020304"/>
              </a:rPr>
              <a:t>TOTAL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68059" y="4896992"/>
            <a:ext cx="13462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5" dirty="0">
                <a:latin typeface="Times New Roman" panose="02020603050405020304"/>
                <a:cs typeface="Times New Roman" panose="02020603050405020304"/>
              </a:rPr>
              <a:t>50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203578" y="5104129"/>
          <a:ext cx="5229860" cy="939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3443604"/>
                <a:gridCol w="407035"/>
                <a:gridCol w="407035"/>
              </a:tblGrid>
              <a:tr h="23495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87325" marR="197485" indent="28575">
                        <a:lnSpc>
                          <a:spcPct val="143000"/>
                        </a:lnSpc>
                      </a:pP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750" spc="5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Robotic</a:t>
                      </a:r>
                      <a:r>
                        <a:rPr sz="850" b="1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Meaningful</a:t>
                      </a:r>
                      <a:r>
                        <a:rPr sz="850" b="1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use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850" b="1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Coding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Engineering</a:t>
                      </a:r>
                      <a:r>
                        <a:rPr sz="850" b="1" spc="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concepts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Code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Efficiency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Software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Automation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Demonstration</a:t>
                      </a:r>
                      <a:r>
                        <a:rPr sz="850" b="1" spc="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850" b="1" spc="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Robotic</a:t>
                      </a:r>
                      <a:r>
                        <a:rPr sz="850" b="1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5114035" y="6073521"/>
            <a:ext cx="3689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-10" dirty="0">
                <a:latin typeface="Times New Roman" panose="02020603050405020304"/>
                <a:cs typeface="Times New Roman" panose="02020603050405020304"/>
              </a:rPr>
              <a:t>TOTAL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55867" y="6073521"/>
            <a:ext cx="13462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5" dirty="0">
                <a:latin typeface="Times New Roman" panose="02020603050405020304"/>
                <a:cs typeface="Times New Roman" panose="02020603050405020304"/>
              </a:rPr>
              <a:t>30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1203578" y="6280150"/>
          <a:ext cx="5229860" cy="704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3443604"/>
                <a:gridCol w="407035"/>
                <a:gridCol w="407035"/>
              </a:tblGrid>
              <a:tr h="23495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9375" marR="80645" indent="-30480">
                        <a:lnSpc>
                          <a:spcPct val="144000"/>
                        </a:lnSpc>
                      </a:pP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PRESENTATION</a:t>
                      </a:r>
                      <a:r>
                        <a:rPr sz="750" spc="5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750" spc="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750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SPIRIT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Presentation &amp;</a:t>
                      </a:r>
                      <a:r>
                        <a:rPr sz="850" b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20" dirty="0">
                          <a:latin typeface="Times New Roman" panose="02020603050405020304"/>
                          <a:cs typeface="Times New Roman" panose="02020603050405020304"/>
                        </a:rPr>
                        <a:t>booth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Technical</a:t>
                      </a:r>
                      <a:r>
                        <a:rPr sz="850" b="1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Understanding</a:t>
                      </a:r>
                      <a:r>
                        <a:rPr sz="850" b="1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Quick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Thinking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Spirit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5114035" y="7013816"/>
            <a:ext cx="34480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i="1" spc="-10" dirty="0">
                <a:latin typeface="Times New Roman" panose="02020603050405020304"/>
                <a:cs typeface="Times New Roman" panose="02020603050405020304"/>
              </a:rPr>
              <a:t>TOTAL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8059" y="7013816"/>
            <a:ext cx="13462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latin typeface="Times New Roman" panose="02020603050405020304"/>
                <a:cs typeface="Times New Roman" panose="02020603050405020304"/>
              </a:rPr>
              <a:t>20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14119" y="7710284"/>
            <a:ext cx="496951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56175" algn="l"/>
              </a:tabLst>
            </a:pPr>
            <a:r>
              <a:rPr sz="850" spc="-10" dirty="0">
                <a:latin typeface="Times New Roman" panose="02020603050405020304"/>
                <a:cs typeface="Times New Roman" panose="02020603050405020304"/>
              </a:rPr>
              <a:t>Comments: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226819" y="8038000"/>
            <a:ext cx="4904740" cy="559435"/>
          </a:xfrm>
          <a:custGeom>
            <a:avLst/>
            <a:gdLst/>
            <a:ahLst/>
            <a:cxnLst/>
            <a:rect l="l" t="t" r="r" b="b"/>
            <a:pathLst>
              <a:path w="4904740" h="559434">
                <a:moveTo>
                  <a:pt x="0" y="0"/>
                </a:moveTo>
                <a:lnTo>
                  <a:pt x="4904726" y="0"/>
                </a:lnTo>
              </a:path>
              <a:path w="4904740" h="559434">
                <a:moveTo>
                  <a:pt x="0" y="185927"/>
                </a:moveTo>
                <a:lnTo>
                  <a:pt x="4904726" y="185927"/>
                </a:lnTo>
              </a:path>
              <a:path w="4904740" h="559434">
                <a:moveTo>
                  <a:pt x="0" y="371855"/>
                </a:moveTo>
                <a:lnTo>
                  <a:pt x="4904726" y="371855"/>
                </a:lnTo>
              </a:path>
              <a:path w="4904740" h="559434">
                <a:moveTo>
                  <a:pt x="0" y="559307"/>
                </a:moveTo>
                <a:lnTo>
                  <a:pt x="4904726" y="559307"/>
                </a:lnTo>
              </a:path>
            </a:pathLst>
          </a:custGeom>
          <a:ln w="43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463540" y="9392411"/>
            <a:ext cx="1259205" cy="2381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320"/>
              </a:spcBef>
            </a:pPr>
            <a:r>
              <a:rPr sz="750" dirty="0">
                <a:latin typeface="Arial MT"/>
                <a:cs typeface="Arial MT"/>
              </a:rPr>
              <a:t>©</a:t>
            </a:r>
            <a:r>
              <a:rPr sz="750" spc="55" dirty="0">
                <a:latin typeface="Arial MT"/>
                <a:cs typeface="Arial MT"/>
              </a:rPr>
              <a:t> </a:t>
            </a:r>
            <a:r>
              <a:rPr sz="750" dirty="0">
                <a:latin typeface="Arial MT"/>
                <a:cs typeface="Arial MT"/>
              </a:rPr>
              <a:t>Code</a:t>
            </a:r>
            <a:r>
              <a:rPr sz="750" spc="100" dirty="0">
                <a:latin typeface="Arial MT"/>
                <a:cs typeface="Arial MT"/>
              </a:rPr>
              <a:t> </a:t>
            </a:r>
            <a:r>
              <a:rPr sz="750" dirty="0">
                <a:latin typeface="Arial MT"/>
                <a:cs typeface="Arial MT"/>
              </a:rPr>
              <a:t>Festival</a:t>
            </a:r>
            <a:r>
              <a:rPr sz="750" spc="95" dirty="0">
                <a:latin typeface="Arial MT"/>
                <a:cs typeface="Arial MT"/>
              </a:rPr>
              <a:t> </a:t>
            </a:r>
            <a:r>
              <a:rPr sz="750" spc="-20" dirty="0">
                <a:latin typeface="Arial MT"/>
                <a:cs typeface="Arial MT"/>
              </a:rPr>
              <a:t>2025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15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39" y="698245"/>
            <a:ext cx="14554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39815" y="7430769"/>
            <a:ext cx="417195" cy="208915"/>
          </a:xfrm>
          <a:custGeom>
            <a:avLst/>
            <a:gdLst/>
            <a:ahLst/>
            <a:cxnLst/>
            <a:rect l="l" t="t" r="r" b="b"/>
            <a:pathLst>
              <a:path w="417195" h="208915">
                <a:moveTo>
                  <a:pt x="411988" y="208673"/>
                </a:moveTo>
                <a:lnTo>
                  <a:pt x="4952" y="208673"/>
                </a:lnTo>
                <a:lnTo>
                  <a:pt x="3416" y="208432"/>
                </a:lnTo>
                <a:lnTo>
                  <a:pt x="2044" y="207733"/>
                </a:lnTo>
                <a:lnTo>
                  <a:pt x="939" y="206628"/>
                </a:lnTo>
                <a:lnTo>
                  <a:pt x="241" y="205244"/>
                </a:lnTo>
                <a:lnTo>
                  <a:pt x="0" y="203720"/>
                </a:lnTo>
                <a:lnTo>
                  <a:pt x="0" y="4965"/>
                </a:lnTo>
                <a:lnTo>
                  <a:pt x="4952" y="0"/>
                </a:lnTo>
                <a:lnTo>
                  <a:pt x="411988" y="0"/>
                </a:lnTo>
                <a:lnTo>
                  <a:pt x="416953" y="4965"/>
                </a:lnTo>
                <a:lnTo>
                  <a:pt x="9918" y="4965"/>
                </a:lnTo>
                <a:lnTo>
                  <a:pt x="4952" y="9918"/>
                </a:lnTo>
                <a:lnTo>
                  <a:pt x="9918" y="9918"/>
                </a:lnTo>
                <a:lnTo>
                  <a:pt x="9918" y="198754"/>
                </a:lnTo>
                <a:lnTo>
                  <a:pt x="4952" y="198754"/>
                </a:lnTo>
                <a:lnTo>
                  <a:pt x="9918" y="203720"/>
                </a:lnTo>
                <a:lnTo>
                  <a:pt x="416953" y="203720"/>
                </a:lnTo>
                <a:lnTo>
                  <a:pt x="416712" y="205244"/>
                </a:lnTo>
                <a:lnTo>
                  <a:pt x="416001" y="206628"/>
                </a:lnTo>
                <a:lnTo>
                  <a:pt x="414909" y="207733"/>
                </a:lnTo>
                <a:lnTo>
                  <a:pt x="413524" y="208432"/>
                </a:lnTo>
                <a:lnTo>
                  <a:pt x="411988" y="208673"/>
                </a:lnTo>
                <a:close/>
              </a:path>
              <a:path w="417195" h="208915">
                <a:moveTo>
                  <a:pt x="9918" y="9918"/>
                </a:moveTo>
                <a:lnTo>
                  <a:pt x="4952" y="9918"/>
                </a:lnTo>
                <a:lnTo>
                  <a:pt x="9918" y="4965"/>
                </a:lnTo>
                <a:lnTo>
                  <a:pt x="9918" y="9918"/>
                </a:lnTo>
                <a:close/>
              </a:path>
              <a:path w="417195" h="208915">
                <a:moveTo>
                  <a:pt x="407022" y="9918"/>
                </a:moveTo>
                <a:lnTo>
                  <a:pt x="9918" y="9918"/>
                </a:lnTo>
                <a:lnTo>
                  <a:pt x="9918" y="4965"/>
                </a:lnTo>
                <a:lnTo>
                  <a:pt x="407022" y="4965"/>
                </a:lnTo>
                <a:lnTo>
                  <a:pt x="407022" y="9918"/>
                </a:lnTo>
                <a:close/>
              </a:path>
              <a:path w="417195" h="208915">
                <a:moveTo>
                  <a:pt x="407022" y="203720"/>
                </a:moveTo>
                <a:lnTo>
                  <a:pt x="407022" y="4965"/>
                </a:lnTo>
                <a:lnTo>
                  <a:pt x="411988" y="9918"/>
                </a:lnTo>
                <a:lnTo>
                  <a:pt x="416953" y="9918"/>
                </a:lnTo>
                <a:lnTo>
                  <a:pt x="416953" y="198754"/>
                </a:lnTo>
                <a:lnTo>
                  <a:pt x="411988" y="198754"/>
                </a:lnTo>
                <a:lnTo>
                  <a:pt x="407022" y="203720"/>
                </a:lnTo>
                <a:close/>
              </a:path>
              <a:path w="417195" h="208915">
                <a:moveTo>
                  <a:pt x="416953" y="9918"/>
                </a:moveTo>
                <a:lnTo>
                  <a:pt x="411988" y="9918"/>
                </a:lnTo>
                <a:lnTo>
                  <a:pt x="407022" y="4965"/>
                </a:lnTo>
                <a:lnTo>
                  <a:pt x="416953" y="4965"/>
                </a:lnTo>
                <a:lnTo>
                  <a:pt x="416953" y="9918"/>
                </a:lnTo>
                <a:close/>
              </a:path>
              <a:path w="417195" h="208915">
                <a:moveTo>
                  <a:pt x="9918" y="203720"/>
                </a:moveTo>
                <a:lnTo>
                  <a:pt x="4952" y="198754"/>
                </a:lnTo>
                <a:lnTo>
                  <a:pt x="9918" y="198754"/>
                </a:lnTo>
                <a:lnTo>
                  <a:pt x="9918" y="203720"/>
                </a:lnTo>
                <a:close/>
              </a:path>
              <a:path w="417195" h="208915">
                <a:moveTo>
                  <a:pt x="407022" y="203720"/>
                </a:moveTo>
                <a:lnTo>
                  <a:pt x="9918" y="203720"/>
                </a:lnTo>
                <a:lnTo>
                  <a:pt x="9918" y="198754"/>
                </a:lnTo>
                <a:lnTo>
                  <a:pt x="407022" y="198754"/>
                </a:lnTo>
                <a:lnTo>
                  <a:pt x="407022" y="203720"/>
                </a:lnTo>
                <a:close/>
              </a:path>
              <a:path w="417195" h="208915">
                <a:moveTo>
                  <a:pt x="416953" y="203720"/>
                </a:moveTo>
                <a:lnTo>
                  <a:pt x="407022" y="203720"/>
                </a:lnTo>
                <a:lnTo>
                  <a:pt x="411988" y="198754"/>
                </a:lnTo>
                <a:lnTo>
                  <a:pt x="416953" y="198754"/>
                </a:lnTo>
                <a:lnTo>
                  <a:pt x="416953" y="2037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045098" y="7458709"/>
            <a:ext cx="2000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5" dirty="0">
                <a:latin typeface="Arial" panose="020B0604020202020204"/>
                <a:cs typeface="Arial" panose="020B0604020202020204"/>
              </a:rPr>
              <a:t>100</a:t>
            </a:r>
            <a:endParaRPr sz="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89785" y="7430769"/>
            <a:ext cx="3860800" cy="208915"/>
          </a:xfrm>
          <a:custGeom>
            <a:avLst/>
            <a:gdLst/>
            <a:ahLst/>
            <a:cxnLst/>
            <a:rect l="l" t="t" r="r" b="b"/>
            <a:pathLst>
              <a:path w="3860800" h="208915">
                <a:moveTo>
                  <a:pt x="3855605" y="208673"/>
                </a:moveTo>
                <a:lnTo>
                  <a:pt x="4965" y="208673"/>
                </a:lnTo>
                <a:lnTo>
                  <a:pt x="3428" y="208432"/>
                </a:lnTo>
                <a:lnTo>
                  <a:pt x="2044" y="207733"/>
                </a:lnTo>
                <a:lnTo>
                  <a:pt x="952" y="206628"/>
                </a:lnTo>
                <a:lnTo>
                  <a:pt x="241" y="205244"/>
                </a:lnTo>
                <a:lnTo>
                  <a:pt x="0" y="203720"/>
                </a:lnTo>
                <a:lnTo>
                  <a:pt x="0" y="4965"/>
                </a:lnTo>
                <a:lnTo>
                  <a:pt x="4965" y="0"/>
                </a:lnTo>
                <a:lnTo>
                  <a:pt x="3855605" y="0"/>
                </a:lnTo>
                <a:lnTo>
                  <a:pt x="3860558" y="4965"/>
                </a:lnTo>
                <a:lnTo>
                  <a:pt x="9918" y="4965"/>
                </a:lnTo>
                <a:lnTo>
                  <a:pt x="4965" y="9918"/>
                </a:lnTo>
                <a:lnTo>
                  <a:pt x="9918" y="9918"/>
                </a:lnTo>
                <a:lnTo>
                  <a:pt x="9918" y="198754"/>
                </a:lnTo>
                <a:lnTo>
                  <a:pt x="4965" y="198754"/>
                </a:lnTo>
                <a:lnTo>
                  <a:pt x="9918" y="203720"/>
                </a:lnTo>
                <a:lnTo>
                  <a:pt x="3860558" y="203720"/>
                </a:lnTo>
                <a:lnTo>
                  <a:pt x="3860317" y="205244"/>
                </a:lnTo>
                <a:lnTo>
                  <a:pt x="3859618" y="206628"/>
                </a:lnTo>
                <a:lnTo>
                  <a:pt x="3858514" y="207733"/>
                </a:lnTo>
                <a:lnTo>
                  <a:pt x="3857129" y="208432"/>
                </a:lnTo>
                <a:lnTo>
                  <a:pt x="3855605" y="208673"/>
                </a:lnTo>
                <a:close/>
              </a:path>
              <a:path w="3860800" h="208915">
                <a:moveTo>
                  <a:pt x="9918" y="9918"/>
                </a:moveTo>
                <a:lnTo>
                  <a:pt x="4965" y="9918"/>
                </a:lnTo>
                <a:lnTo>
                  <a:pt x="9918" y="4965"/>
                </a:lnTo>
                <a:lnTo>
                  <a:pt x="9918" y="9918"/>
                </a:lnTo>
                <a:close/>
              </a:path>
              <a:path w="3860800" h="208915">
                <a:moveTo>
                  <a:pt x="3850640" y="9918"/>
                </a:moveTo>
                <a:lnTo>
                  <a:pt x="9918" y="9918"/>
                </a:lnTo>
                <a:lnTo>
                  <a:pt x="9918" y="4965"/>
                </a:lnTo>
                <a:lnTo>
                  <a:pt x="3850640" y="4965"/>
                </a:lnTo>
                <a:lnTo>
                  <a:pt x="3850640" y="9918"/>
                </a:lnTo>
                <a:close/>
              </a:path>
              <a:path w="3860800" h="208915">
                <a:moveTo>
                  <a:pt x="3850640" y="203720"/>
                </a:moveTo>
                <a:lnTo>
                  <a:pt x="3850640" y="4965"/>
                </a:lnTo>
                <a:lnTo>
                  <a:pt x="3855605" y="9918"/>
                </a:lnTo>
                <a:lnTo>
                  <a:pt x="3860558" y="9918"/>
                </a:lnTo>
                <a:lnTo>
                  <a:pt x="3860558" y="198754"/>
                </a:lnTo>
                <a:lnTo>
                  <a:pt x="3855605" y="198754"/>
                </a:lnTo>
                <a:lnTo>
                  <a:pt x="3850640" y="203720"/>
                </a:lnTo>
                <a:close/>
              </a:path>
              <a:path w="3860800" h="208915">
                <a:moveTo>
                  <a:pt x="3860558" y="9918"/>
                </a:moveTo>
                <a:lnTo>
                  <a:pt x="3855605" y="9918"/>
                </a:lnTo>
                <a:lnTo>
                  <a:pt x="3850640" y="4965"/>
                </a:lnTo>
                <a:lnTo>
                  <a:pt x="3860558" y="4965"/>
                </a:lnTo>
                <a:lnTo>
                  <a:pt x="3860558" y="9918"/>
                </a:lnTo>
                <a:close/>
              </a:path>
              <a:path w="3860800" h="208915">
                <a:moveTo>
                  <a:pt x="9918" y="203720"/>
                </a:moveTo>
                <a:lnTo>
                  <a:pt x="4965" y="198754"/>
                </a:lnTo>
                <a:lnTo>
                  <a:pt x="9918" y="198754"/>
                </a:lnTo>
                <a:lnTo>
                  <a:pt x="9918" y="203720"/>
                </a:lnTo>
                <a:close/>
              </a:path>
              <a:path w="3860800" h="208915">
                <a:moveTo>
                  <a:pt x="3850640" y="203720"/>
                </a:moveTo>
                <a:lnTo>
                  <a:pt x="9918" y="203720"/>
                </a:lnTo>
                <a:lnTo>
                  <a:pt x="9918" y="198754"/>
                </a:lnTo>
                <a:lnTo>
                  <a:pt x="3850640" y="198754"/>
                </a:lnTo>
                <a:lnTo>
                  <a:pt x="3850640" y="203720"/>
                </a:lnTo>
                <a:close/>
              </a:path>
              <a:path w="3860800" h="208915">
                <a:moveTo>
                  <a:pt x="3860558" y="203720"/>
                </a:moveTo>
                <a:lnTo>
                  <a:pt x="3850640" y="203720"/>
                </a:lnTo>
                <a:lnTo>
                  <a:pt x="3855605" y="198754"/>
                </a:lnTo>
                <a:lnTo>
                  <a:pt x="3860558" y="198754"/>
                </a:lnTo>
                <a:lnTo>
                  <a:pt x="3860558" y="2037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107057" y="7458709"/>
            <a:ext cx="88265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dirty="0">
                <a:latin typeface="Arial" panose="020B0604020202020204"/>
                <a:cs typeface="Arial" panose="020B0604020202020204"/>
              </a:rPr>
              <a:t>Maximum </a:t>
            </a:r>
            <a:r>
              <a:rPr sz="850" b="1" spc="-10" dirty="0">
                <a:latin typeface="Arial" panose="020B0604020202020204"/>
                <a:cs typeface="Arial" panose="020B0604020202020204"/>
              </a:rPr>
              <a:t>Points</a:t>
            </a:r>
            <a:endParaRPr sz="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4035" y="6023228"/>
            <a:ext cx="34480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i="1" spc="-10" dirty="0">
                <a:latin typeface="Times New Roman" panose="02020603050405020304"/>
                <a:cs typeface="Times New Roman" panose="02020603050405020304"/>
              </a:rPr>
              <a:t>TOTAL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55867" y="6023228"/>
            <a:ext cx="13462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latin typeface="Times New Roman" panose="02020603050405020304"/>
                <a:cs typeface="Times New Roman" panose="02020603050405020304"/>
              </a:rPr>
              <a:t>35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4035" y="7138784"/>
            <a:ext cx="34480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i="1" spc="-10" dirty="0">
                <a:latin typeface="Times New Roman" panose="02020603050405020304"/>
                <a:cs typeface="Times New Roman" panose="02020603050405020304"/>
              </a:rPr>
              <a:t>TOTAL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68059" y="7138784"/>
            <a:ext cx="1327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latin typeface="Times New Roman" panose="02020603050405020304"/>
                <a:cs typeface="Times New Roman" panose="02020603050405020304"/>
              </a:rPr>
              <a:t>20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14119" y="7917560"/>
            <a:ext cx="496951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56175" algn="l"/>
              </a:tabLst>
            </a:pPr>
            <a:r>
              <a:rPr sz="850" spc="-10" dirty="0">
                <a:latin typeface="Times New Roman" panose="02020603050405020304"/>
                <a:cs typeface="Times New Roman" panose="02020603050405020304"/>
              </a:rPr>
              <a:t>Comments: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26819" y="8245252"/>
            <a:ext cx="4904740" cy="0"/>
          </a:xfrm>
          <a:custGeom>
            <a:avLst/>
            <a:gdLst/>
            <a:ahLst/>
            <a:cxnLst/>
            <a:rect l="l" t="t" r="r" b="b"/>
            <a:pathLst>
              <a:path w="4904740">
                <a:moveTo>
                  <a:pt x="0" y="0"/>
                </a:moveTo>
                <a:lnTo>
                  <a:pt x="4904726" y="0"/>
                </a:lnTo>
              </a:path>
            </a:pathLst>
          </a:custGeom>
          <a:ln w="43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26819" y="8431180"/>
            <a:ext cx="4904740" cy="0"/>
          </a:xfrm>
          <a:custGeom>
            <a:avLst/>
            <a:gdLst/>
            <a:ahLst/>
            <a:cxnLst/>
            <a:rect l="l" t="t" r="r" b="b"/>
            <a:pathLst>
              <a:path w="4904740">
                <a:moveTo>
                  <a:pt x="0" y="0"/>
                </a:moveTo>
                <a:lnTo>
                  <a:pt x="4904726" y="0"/>
                </a:lnTo>
              </a:path>
            </a:pathLst>
          </a:custGeom>
          <a:ln w="43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26819" y="8617121"/>
            <a:ext cx="4904740" cy="0"/>
          </a:xfrm>
          <a:custGeom>
            <a:avLst/>
            <a:gdLst/>
            <a:ahLst/>
            <a:cxnLst/>
            <a:rect l="l" t="t" r="r" b="b"/>
            <a:pathLst>
              <a:path w="4904740">
                <a:moveTo>
                  <a:pt x="0" y="0"/>
                </a:moveTo>
                <a:lnTo>
                  <a:pt x="4904726" y="0"/>
                </a:lnTo>
              </a:path>
            </a:pathLst>
          </a:custGeom>
          <a:ln w="43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202944" y="3102610"/>
          <a:ext cx="5229860" cy="1581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3443604"/>
                <a:gridCol w="407035"/>
                <a:gridCol w="407035"/>
              </a:tblGrid>
              <a:tr h="234950">
                <a:tc rowSpan="6">
                  <a:txBody>
                    <a:bodyPr/>
                    <a:lstStyle/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sz="75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50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0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Idea, Quality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Creativity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Research</a:t>
                      </a:r>
                      <a:r>
                        <a:rPr sz="850" b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Report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Social</a:t>
                      </a:r>
                      <a:r>
                        <a:rPr sz="850" b="1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Impact</a:t>
                      </a:r>
                      <a:r>
                        <a:rPr sz="850" b="1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 </a:t>
                      </a:r>
                      <a:r>
                        <a:rPr sz="850" b="1" spc="-20" dirty="0">
                          <a:latin typeface="Times New Roman" panose="02020603050405020304"/>
                          <a:cs typeface="Times New Roman" panose="02020603050405020304"/>
                        </a:rPr>
                        <a:t>Need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Key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r>
                        <a:rPr sz="850" b="1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Slogan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765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Extra</a:t>
                      </a:r>
                      <a:r>
                        <a:rPr sz="850" b="1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element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entrepreneurship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a)</a:t>
                      </a:r>
                      <a:r>
                        <a:rPr sz="85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Cost structure,</a:t>
                      </a:r>
                      <a:r>
                        <a:rPr sz="85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b)</a:t>
                      </a:r>
                      <a:r>
                        <a:rPr sz="850" spc="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Revenue Stream,</a:t>
                      </a:r>
                      <a:r>
                        <a:rPr sz="85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c)</a:t>
                      </a:r>
                      <a:r>
                        <a:rPr sz="85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Key</a:t>
                      </a:r>
                      <a:r>
                        <a:rPr sz="850" spc="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Resources,</a:t>
                      </a:r>
                      <a:r>
                        <a:rPr sz="85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dirty="0">
                          <a:latin typeface="Times New Roman" panose="02020603050405020304"/>
                          <a:cs typeface="Times New Roman" panose="02020603050405020304"/>
                        </a:rPr>
                        <a:t>d)</a:t>
                      </a:r>
                      <a:r>
                        <a:rPr sz="85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spc="-10" dirty="0">
                          <a:latin typeface="Times New Roman" panose="02020603050405020304"/>
                          <a:cs typeface="Times New Roman" panose="02020603050405020304"/>
                        </a:rPr>
                        <a:t>Partners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5585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Next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Steps</a:t>
                      </a:r>
                      <a:r>
                        <a:rPr sz="850" b="1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Prototype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 Development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202944" y="5038090"/>
          <a:ext cx="5229860" cy="940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3443604"/>
                <a:gridCol w="407035"/>
                <a:gridCol w="407035"/>
              </a:tblGrid>
              <a:tr h="23495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87960" marR="220980" indent="28575">
                        <a:lnSpc>
                          <a:spcPct val="144000"/>
                        </a:lnSpc>
                      </a:pP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750" spc="5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2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Relevancy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Meaningful</a:t>
                      </a:r>
                      <a:r>
                        <a:rPr sz="850" b="1" spc="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use</a:t>
                      </a:r>
                      <a:r>
                        <a:rPr sz="850" b="1" spc="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850" b="1" spc="1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55" dirty="0">
                          <a:latin typeface="Times New Roman" panose="02020603050405020304"/>
                          <a:cs typeface="Times New Roman" panose="02020603050405020304"/>
                        </a:rPr>
                        <a:t>Coding</a:t>
                      </a:r>
                      <a:r>
                        <a:rPr sz="850" b="1" spc="2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850" b="1" spc="2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Engineering</a:t>
                      </a:r>
                      <a:r>
                        <a:rPr sz="850" b="1" spc="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concepts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5585">
                <a:tc vMerge="1"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Code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Efficiency</a:t>
                      </a:r>
                      <a:r>
                        <a:rPr sz="850" b="1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Software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Automation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Demonstration</a:t>
                      </a:r>
                      <a:r>
                        <a:rPr sz="850" b="1" spc="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850" b="1" spc="9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55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850" b="1" spc="2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221994" y="6339840"/>
          <a:ext cx="5229860" cy="704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3443604"/>
                <a:gridCol w="407035"/>
                <a:gridCol w="407035"/>
              </a:tblGrid>
              <a:tr h="23431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9375" marR="80645" indent="-30480">
                        <a:lnSpc>
                          <a:spcPct val="144000"/>
                        </a:lnSpc>
                      </a:pP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PRESENTATION</a:t>
                      </a:r>
                      <a:r>
                        <a:rPr sz="750" spc="5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750" spc="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750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750" spc="-10" dirty="0">
                          <a:latin typeface="Times New Roman" panose="02020603050405020304"/>
                          <a:cs typeface="Times New Roman" panose="02020603050405020304"/>
                        </a:rPr>
                        <a:t>SPIRIT</a:t>
                      </a:r>
                      <a:endParaRPr sz="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1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Presentation</a:t>
                      </a: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850" b="1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20" dirty="0">
                          <a:latin typeface="Times New Roman" panose="02020603050405020304"/>
                          <a:cs typeface="Times New Roman" panose="02020603050405020304"/>
                        </a:rPr>
                        <a:t>booth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4950">
                <a:tc vMerge="1"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Technical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Understanding</a:t>
                      </a:r>
                      <a:r>
                        <a:rPr sz="850" b="1" spc="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850" b="1" spc="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Quick</a:t>
                      </a:r>
                      <a:r>
                        <a:rPr sz="850" b="1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Thinking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b="1" spc="-25" dirty="0">
                          <a:latin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5585">
                <a:tc vMerge="1"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b="1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850" b="1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50" b="1" spc="-10" dirty="0">
                          <a:latin typeface="Times New Roman" panose="02020603050405020304"/>
                          <a:cs typeface="Times New Roman" panose="02020603050405020304"/>
                        </a:rPr>
                        <a:t>Spirit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b="1" spc="-5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sz="8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5527040" y="9272016"/>
            <a:ext cx="982980" cy="13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dirty="0">
                <a:latin typeface="Arial MT"/>
                <a:cs typeface="Arial MT"/>
              </a:rPr>
              <a:t>©</a:t>
            </a:r>
            <a:r>
              <a:rPr sz="750" spc="35" dirty="0">
                <a:latin typeface="Arial MT"/>
                <a:cs typeface="Arial MT"/>
              </a:rPr>
              <a:t> </a:t>
            </a:r>
            <a:r>
              <a:rPr sz="750" dirty="0">
                <a:latin typeface="Arial MT"/>
                <a:cs typeface="Arial MT"/>
              </a:rPr>
              <a:t>Code</a:t>
            </a:r>
            <a:r>
              <a:rPr sz="750" spc="105" dirty="0">
                <a:latin typeface="Arial MT"/>
                <a:cs typeface="Arial MT"/>
              </a:rPr>
              <a:t> </a:t>
            </a:r>
            <a:r>
              <a:rPr sz="750" dirty="0">
                <a:latin typeface="Arial MT"/>
                <a:cs typeface="Arial MT"/>
              </a:rPr>
              <a:t>Festival</a:t>
            </a:r>
            <a:r>
              <a:rPr sz="750" spc="90" dirty="0">
                <a:latin typeface="Arial MT"/>
                <a:cs typeface="Arial MT"/>
              </a:rPr>
              <a:t> </a:t>
            </a:r>
            <a:r>
              <a:rPr sz="750" spc="-20" dirty="0">
                <a:latin typeface="Arial MT"/>
                <a:cs typeface="Arial MT"/>
              </a:rPr>
              <a:t>2025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65839" y="4808334"/>
            <a:ext cx="3695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10" dirty="0">
                <a:latin typeface="Times New Roman" panose="02020603050405020304"/>
                <a:cs typeface="Times New Roman" panose="02020603050405020304"/>
              </a:rPr>
              <a:t>TOTAL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80239" y="4808334"/>
            <a:ext cx="140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25" dirty="0">
                <a:latin typeface="Times New Roman" panose="02020603050405020304"/>
                <a:cs typeface="Times New Roman" panose="02020603050405020304"/>
              </a:rPr>
              <a:t>45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28344" y="1383791"/>
            <a:ext cx="5538470" cy="28194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200" b="1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FESTIVAL</a:t>
            </a:r>
            <a:r>
              <a:rPr sz="1200" b="1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2025</a:t>
            </a:r>
            <a:r>
              <a:rPr sz="1200" b="1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15-</a:t>
            </a:r>
            <a:r>
              <a:rPr sz="1200" b="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18</a:t>
            </a:r>
            <a:r>
              <a:rPr sz="1200" b="1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YEARS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58416" y="1853310"/>
            <a:ext cx="373380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20465" algn="l"/>
              </a:tabLst>
            </a:pPr>
            <a:r>
              <a:rPr sz="900" b="1" dirty="0">
                <a:latin typeface="Times New Roman" panose="02020603050405020304"/>
                <a:cs typeface="Times New Roman" panose="02020603050405020304"/>
              </a:rPr>
              <a:t>Project: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endParaRPr sz="900">
              <a:latin typeface="Times New Roman" panose="02020603050405020304"/>
              <a:cs typeface="Times New Roman" panose="02020603050405020304"/>
            </a:endParaRPr>
          </a:p>
          <a:p>
            <a:pPr marL="15240" marR="7620" indent="20955">
              <a:lnSpc>
                <a:spcPct val="191000"/>
              </a:lnSpc>
              <a:spcBef>
                <a:spcPts val="10"/>
              </a:spcBef>
              <a:tabLst>
                <a:tab pos="3696970" algn="l"/>
              </a:tabLst>
            </a:pPr>
            <a:r>
              <a:rPr sz="900" b="1" spc="-10" dirty="0">
                <a:latin typeface="Times New Roman" panose="02020603050405020304"/>
                <a:cs typeface="Times New Roman" panose="02020603050405020304"/>
              </a:rPr>
              <a:t>Team: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Judge: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900" u="sng" spc="5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06459" y="2859405"/>
            <a:ext cx="39814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10" dirty="0">
                <a:latin typeface="Times New Roman" panose="02020603050405020304"/>
                <a:cs typeface="Times New Roman" panose="02020603050405020304"/>
              </a:rPr>
              <a:t>Criteria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36171" y="2821305"/>
            <a:ext cx="28384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10" dirty="0">
                <a:latin typeface="Times New Roman" panose="02020603050405020304"/>
                <a:cs typeface="Times New Roman" panose="02020603050405020304"/>
              </a:rPr>
              <a:t>Score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55271" y="2822829"/>
            <a:ext cx="57658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dirty="0">
                <a:latin typeface="Times New Roman" panose="02020603050405020304"/>
                <a:cs typeface="Times New Roman" panose="02020603050405020304"/>
              </a:rPr>
              <a:t>Max.</a:t>
            </a:r>
            <a:r>
              <a:rPr sz="85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b="1" spc="-10" dirty="0">
                <a:latin typeface="Times New Roman" panose="02020603050405020304"/>
                <a:cs typeface="Times New Roman" panose="02020603050405020304"/>
              </a:rPr>
              <a:t>Points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57580" y="1260475"/>
            <a:ext cx="5932805" cy="8564880"/>
          </a:xfrm>
          <a:custGeom>
            <a:avLst/>
            <a:gdLst/>
            <a:ahLst/>
            <a:cxnLst/>
            <a:rect l="l" t="t" r="r" b="b"/>
            <a:pathLst>
              <a:path w="5932805" h="8564880">
                <a:moveTo>
                  <a:pt x="5926455" y="8564880"/>
                </a:moveTo>
                <a:lnTo>
                  <a:pt x="6350" y="8564880"/>
                </a:lnTo>
                <a:lnTo>
                  <a:pt x="4381" y="8564562"/>
                </a:lnTo>
                <a:lnTo>
                  <a:pt x="2616" y="8563660"/>
                </a:lnTo>
                <a:lnTo>
                  <a:pt x="1206" y="8562263"/>
                </a:lnTo>
                <a:lnTo>
                  <a:pt x="304" y="8560485"/>
                </a:lnTo>
                <a:lnTo>
                  <a:pt x="0" y="8558530"/>
                </a:lnTo>
                <a:lnTo>
                  <a:pt x="0" y="6350"/>
                </a:lnTo>
                <a:lnTo>
                  <a:pt x="6350" y="0"/>
                </a:lnTo>
                <a:lnTo>
                  <a:pt x="5926455" y="0"/>
                </a:lnTo>
                <a:lnTo>
                  <a:pt x="5932805" y="6350"/>
                </a:lnTo>
                <a:lnTo>
                  <a:pt x="12700" y="6350"/>
                </a:lnTo>
                <a:lnTo>
                  <a:pt x="6350" y="12700"/>
                </a:lnTo>
                <a:lnTo>
                  <a:pt x="12700" y="12700"/>
                </a:lnTo>
                <a:lnTo>
                  <a:pt x="12700" y="8552180"/>
                </a:lnTo>
                <a:lnTo>
                  <a:pt x="6350" y="8552180"/>
                </a:lnTo>
                <a:lnTo>
                  <a:pt x="12700" y="8558530"/>
                </a:lnTo>
                <a:lnTo>
                  <a:pt x="5932805" y="8558530"/>
                </a:lnTo>
                <a:lnTo>
                  <a:pt x="5932500" y="8560485"/>
                </a:lnTo>
                <a:lnTo>
                  <a:pt x="5931585" y="8562263"/>
                </a:lnTo>
                <a:lnTo>
                  <a:pt x="5930188" y="8563660"/>
                </a:lnTo>
                <a:lnTo>
                  <a:pt x="5928410" y="8564562"/>
                </a:lnTo>
                <a:lnTo>
                  <a:pt x="5926455" y="8564880"/>
                </a:lnTo>
                <a:close/>
              </a:path>
              <a:path w="5932805" h="8564880">
                <a:moveTo>
                  <a:pt x="12700" y="12700"/>
                </a:moveTo>
                <a:lnTo>
                  <a:pt x="6350" y="12700"/>
                </a:lnTo>
                <a:lnTo>
                  <a:pt x="12700" y="6350"/>
                </a:lnTo>
                <a:lnTo>
                  <a:pt x="12700" y="12700"/>
                </a:lnTo>
                <a:close/>
              </a:path>
              <a:path w="5932805" h="8564880">
                <a:moveTo>
                  <a:pt x="5920105" y="12700"/>
                </a:moveTo>
                <a:lnTo>
                  <a:pt x="12700" y="12700"/>
                </a:lnTo>
                <a:lnTo>
                  <a:pt x="12700" y="6350"/>
                </a:lnTo>
                <a:lnTo>
                  <a:pt x="5920105" y="6350"/>
                </a:lnTo>
                <a:lnTo>
                  <a:pt x="5920105" y="12700"/>
                </a:lnTo>
                <a:close/>
              </a:path>
              <a:path w="5932805" h="8564880">
                <a:moveTo>
                  <a:pt x="5920105" y="8558530"/>
                </a:moveTo>
                <a:lnTo>
                  <a:pt x="5920105" y="6350"/>
                </a:lnTo>
                <a:lnTo>
                  <a:pt x="5926455" y="12700"/>
                </a:lnTo>
                <a:lnTo>
                  <a:pt x="5932805" y="12700"/>
                </a:lnTo>
                <a:lnTo>
                  <a:pt x="5932805" y="8552180"/>
                </a:lnTo>
                <a:lnTo>
                  <a:pt x="5926455" y="8552180"/>
                </a:lnTo>
                <a:lnTo>
                  <a:pt x="5920105" y="8558530"/>
                </a:lnTo>
                <a:close/>
              </a:path>
              <a:path w="5932805" h="8564880">
                <a:moveTo>
                  <a:pt x="5932805" y="12700"/>
                </a:moveTo>
                <a:lnTo>
                  <a:pt x="5926455" y="12700"/>
                </a:lnTo>
                <a:lnTo>
                  <a:pt x="5920105" y="6350"/>
                </a:lnTo>
                <a:lnTo>
                  <a:pt x="5932805" y="6350"/>
                </a:lnTo>
                <a:lnTo>
                  <a:pt x="5932805" y="12700"/>
                </a:lnTo>
                <a:close/>
              </a:path>
              <a:path w="5932805" h="8564880">
                <a:moveTo>
                  <a:pt x="12700" y="8558530"/>
                </a:moveTo>
                <a:lnTo>
                  <a:pt x="6350" y="8552180"/>
                </a:lnTo>
                <a:lnTo>
                  <a:pt x="12700" y="8552180"/>
                </a:lnTo>
                <a:lnTo>
                  <a:pt x="12700" y="8558530"/>
                </a:lnTo>
                <a:close/>
              </a:path>
              <a:path w="5932805" h="8564880">
                <a:moveTo>
                  <a:pt x="5920105" y="8558530"/>
                </a:moveTo>
                <a:lnTo>
                  <a:pt x="12700" y="8558530"/>
                </a:lnTo>
                <a:lnTo>
                  <a:pt x="12700" y="8552180"/>
                </a:lnTo>
                <a:lnTo>
                  <a:pt x="5920105" y="8552180"/>
                </a:lnTo>
                <a:lnTo>
                  <a:pt x="5920105" y="8558530"/>
                </a:lnTo>
                <a:close/>
              </a:path>
              <a:path w="5932805" h="8564880">
                <a:moveTo>
                  <a:pt x="5932805" y="8558530"/>
                </a:moveTo>
                <a:lnTo>
                  <a:pt x="5920105" y="8558530"/>
                </a:lnTo>
                <a:lnTo>
                  <a:pt x="5926455" y="8552180"/>
                </a:lnTo>
                <a:lnTo>
                  <a:pt x="5932805" y="8552180"/>
                </a:lnTo>
                <a:lnTo>
                  <a:pt x="5932805" y="8558530"/>
                </a:lnTo>
                <a:close/>
              </a:path>
            </a:pathLst>
          </a:custGeom>
          <a:solidFill>
            <a:srgbClr val="1510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16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039" y="650235"/>
            <a:ext cx="5123180" cy="16363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194310" algn="ctr">
              <a:lnSpc>
                <a:spcPct val="100000"/>
              </a:lnSpc>
              <a:spcBef>
                <a:spcPts val="470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2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 marL="280670">
              <a:lnSpc>
                <a:spcPct val="100000"/>
              </a:lnSpc>
              <a:spcBef>
                <a:spcPts val="60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PART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6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TEMPLATE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PROJECT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REPORT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39395" indent="-226695">
              <a:lnSpc>
                <a:spcPct val="100000"/>
              </a:lnSpc>
              <a:spcBef>
                <a:spcPts val="1235"/>
              </a:spcBef>
              <a:buFont typeface="Symbol" panose="05050102010706020507"/>
              <a:buChar char=""/>
              <a:tabLst>
                <a:tab pos="239395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PDF,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max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15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MB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241300" marR="108585" indent="-228600">
              <a:lnSpc>
                <a:spcPct val="143000"/>
              </a:lnSpc>
              <a:spcBef>
                <a:spcPts val="265"/>
              </a:spcBef>
              <a:buFont typeface="Symbol" panose="05050102010706020507"/>
              <a:buChar char=""/>
              <a:tabLst>
                <a:tab pos="241300" algn="l"/>
              </a:tabLst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Max.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pages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double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sided,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including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attachments,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including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front-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page,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table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contents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list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sources.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239395" indent="-226695">
              <a:lnSpc>
                <a:spcPct val="100000"/>
              </a:lnSpc>
              <a:spcBef>
                <a:spcPts val="680"/>
              </a:spcBef>
              <a:buFont typeface="Symbol" panose="05050102010706020507"/>
              <a:buChar char=""/>
              <a:tabLst>
                <a:tab pos="239395" algn="l"/>
              </a:tabLst>
            </a:pP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Please</a:t>
            </a:r>
            <a:r>
              <a:rPr sz="1100" b="1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note: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longer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cannot</a:t>
            </a:r>
            <a:r>
              <a:rPr sz="1100" b="1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1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consideration</a:t>
            </a:r>
            <a:r>
              <a:rPr sz="1100" b="1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100" b="1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dirty="0">
                <a:latin typeface="Times New Roman" panose="02020603050405020304"/>
                <a:cs typeface="Times New Roman" panose="02020603050405020304"/>
              </a:rPr>
              <a:t>judges</a:t>
            </a:r>
            <a:r>
              <a:rPr sz="1100" b="1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i="1" spc="-10" dirty="0">
                <a:latin typeface="Times New Roman" panose="02020603050405020304"/>
                <a:cs typeface="Times New Roman" panose="02020603050405020304"/>
              </a:rPr>
              <a:t>scoring!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8326" y="2578735"/>
          <a:ext cx="5842000" cy="6280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8890"/>
                <a:gridCol w="916939"/>
                <a:gridCol w="1023620"/>
              </a:tblGrid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Elementary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Junior/Senior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Front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page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257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Table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Contents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257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000" spc="-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presentation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000" i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20" dirty="0">
                          <a:latin typeface="Times New Roman" panose="02020603050405020304"/>
                          <a:cs typeface="Times New Roman" panose="02020603050405020304"/>
                        </a:rPr>
                        <a:t>page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000" i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20" dirty="0">
                          <a:latin typeface="Times New Roman" panose="02020603050405020304"/>
                          <a:cs typeface="Times New Roman" panose="02020603050405020304"/>
                        </a:rPr>
                        <a:t>page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135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Let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us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know</a:t>
                      </a:r>
                      <a:r>
                        <a:rPr sz="10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bit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more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about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team.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 marR="862965">
                        <a:lnSpc>
                          <a:spcPts val="1730"/>
                        </a:lnSpc>
                        <a:spcBef>
                          <a:spcPts val="1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Who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are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team?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Where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are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from?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How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have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divided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tasks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team?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Add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picture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team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where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possible.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4257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Summary project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idea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000" i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20" dirty="0">
                          <a:latin typeface="Times New Roman" panose="02020603050405020304"/>
                          <a:cs typeface="Times New Roman" panose="02020603050405020304"/>
                        </a:rPr>
                        <a:t>page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000" i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20" dirty="0">
                          <a:latin typeface="Times New Roman" panose="02020603050405020304"/>
                          <a:cs typeface="Times New Roman" panose="02020603050405020304"/>
                        </a:rPr>
                        <a:t>page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794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Describe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“executive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summary”.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If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someone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would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only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Share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all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information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readers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important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stakeholders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need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know.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 marR="928370">
                        <a:lnSpc>
                          <a:spcPts val="1730"/>
                        </a:lnSpc>
                        <a:spcBef>
                          <a:spcPts val="1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What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problem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solving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why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did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choose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problem?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How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the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robotic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going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solve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problem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established?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What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value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project?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What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would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happen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if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it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would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used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real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life?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Why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important?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46228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Presenting</a:t>
                      </a:r>
                      <a:r>
                        <a:rPr sz="10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9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max.6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pages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6</a:t>
                      </a:r>
                      <a:r>
                        <a:rPr sz="1000" i="1" spc="17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pages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667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Describe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how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have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developed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it.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General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aspects: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How</a:t>
                      </a:r>
                      <a:r>
                        <a:rPr sz="10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did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come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up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with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idea?</a:t>
                      </a:r>
                      <a:r>
                        <a:rPr sz="10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What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other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ideas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did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investigate?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 marR="1022350">
                        <a:lnSpc>
                          <a:spcPts val="1730"/>
                        </a:lnSpc>
                        <a:spcBef>
                          <a:spcPts val="1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Did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find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similar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ideas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being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available?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What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different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about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solution?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Technical aspects: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Describe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 coding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Did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face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any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challenges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during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development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process?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43204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Social</a:t>
                      </a:r>
                      <a:r>
                        <a:rPr sz="10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impact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&amp;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1000" i="1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pages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max.</a:t>
                      </a:r>
                      <a:r>
                        <a:rPr sz="1000" i="1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1000" i="1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i="1" spc="-10" dirty="0">
                          <a:latin typeface="Times New Roman" panose="02020603050405020304"/>
                          <a:cs typeface="Times New Roman" panose="02020603050405020304"/>
                        </a:rPr>
                        <a:t>pages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630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Describe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impact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solution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society.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Who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it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help?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How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important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it?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 marR="206375">
                        <a:lnSpc>
                          <a:spcPct val="144000"/>
                        </a:lnSpc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Give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concrete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example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how/where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idea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could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used.(Think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about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who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would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use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how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many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people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would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benefit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it.)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17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38326" y="952500"/>
          <a:ext cx="5991225" cy="2161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8890"/>
                <a:gridCol w="916939"/>
                <a:gridCol w="1023620"/>
                <a:gridCol w="149225"/>
              </a:tblGrid>
              <a:tr h="1457325">
                <a:tc>
                  <a:txBody>
                    <a:bodyPr/>
                    <a:lstStyle/>
                    <a:p>
                      <a:pPr marL="73025" algn="just">
                        <a:lnSpc>
                          <a:spcPts val="1145"/>
                        </a:lnSpc>
                      </a:pP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Describe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more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about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innovation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entrepreneurship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aspects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 algn="just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(see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scoring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criteria).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 marR="55245" algn="just">
                        <a:lnSpc>
                          <a:spcPct val="144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could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use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concept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business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model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canvas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to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explain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aspects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project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as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start-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up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idea.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It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is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not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important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that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fill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all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parts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this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canvas,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could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only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fill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parts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where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feel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they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are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most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relevant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0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project.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D2D2D2"/>
                      </a:solidFill>
                      <a:prstDash val="solid"/>
                    </a:lnT>
                  </a:tcPr>
                </a:tc>
              </a:tr>
              <a:tr h="24257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List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sources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D2D2D2"/>
                      </a:solidFill>
                      <a:prstDash val="solid"/>
                    </a:lnT>
                  </a:tcPr>
                </a:tc>
              </a:tr>
              <a:tr h="46164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Make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list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documents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–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reliable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-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websites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have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used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your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research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people</a:t>
                      </a:r>
                      <a:r>
                        <a:rPr sz="10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you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have</a:t>
                      </a:r>
                      <a:r>
                        <a:rPr sz="10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spoken</a:t>
                      </a:r>
                      <a:r>
                        <a:rPr sz="10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with.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D2D2D2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783839" y="698245"/>
            <a:ext cx="145542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0" dirty="0">
                <a:latin typeface="Trebuchet MS" panose="020B0603020202020204"/>
                <a:cs typeface="Trebuchet MS" panose="020B0603020202020204"/>
              </a:rPr>
              <a:t>Code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50" dirty="0">
                <a:latin typeface="Trebuchet MS" panose="020B0603020202020204"/>
                <a:cs typeface="Trebuchet MS" panose="020B0603020202020204"/>
              </a:rPr>
              <a:t>Festival</a:t>
            </a:r>
            <a:r>
              <a:rPr sz="10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60" dirty="0"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000" spc="-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30" dirty="0">
                <a:latin typeface="Trebuchet MS" panose="020B0603020202020204"/>
                <a:cs typeface="Trebuchet MS" panose="020B0603020202020204"/>
              </a:rPr>
              <a:t>Rules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830" y="9953243"/>
            <a:ext cx="5892239" cy="1066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Code</a:t>
            </a:r>
            <a:r>
              <a:rPr spc="-20" dirty="0"/>
              <a:t> </a:t>
            </a:r>
            <a:r>
              <a:rPr dirty="0"/>
              <a:t>Festival</a:t>
            </a:r>
            <a:r>
              <a:rPr spc="-30" dirty="0"/>
              <a:t> </a:t>
            </a:r>
            <a:r>
              <a:rPr dirty="0"/>
              <a:t>logo</a:t>
            </a:r>
            <a:r>
              <a:rPr spc="-4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trademarks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Skillsmasters</a:t>
            </a:r>
            <a:r>
              <a:rPr spc="-15" dirty="0"/>
              <a:t> </a:t>
            </a:r>
            <a:r>
              <a:rPr dirty="0"/>
              <a:t>.</a:t>
            </a:r>
            <a:r>
              <a:rPr spc="175" dirty="0"/>
              <a:t> </a:t>
            </a:r>
            <a:r>
              <a:rPr dirty="0"/>
              <a:t>©2025</a:t>
            </a:r>
            <a:r>
              <a:rPr spc="-5" dirty="0"/>
              <a:t> </a:t>
            </a:r>
            <a:r>
              <a:rPr dirty="0"/>
              <a:t>Page</a:t>
            </a:r>
            <a:r>
              <a:rPr spc="-20" dirty="0"/>
              <a:t> </a:t>
            </a:r>
            <a:r>
              <a:rPr b="1" dirty="0">
                <a:latin typeface="Arial" panose="020B0604020202020204"/>
                <a:cs typeface="Arial" panose="020B0604020202020204"/>
              </a:rPr>
              <a:t>18</a:t>
            </a:r>
            <a:r>
              <a:rPr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dirty="0"/>
              <a:t>/</a:t>
            </a:r>
            <a:r>
              <a:rPr spc="-5" dirty="0"/>
              <a:t> </a:t>
            </a:r>
            <a:r>
              <a:rPr b="1" spc="-25" dirty="0">
                <a:latin typeface="Arial" panose="020B0604020202020204"/>
                <a:cs typeface="Arial" panose="020B0604020202020204"/>
              </a:rPr>
              <a:t>19</a:t>
            </a:r>
            <a:endParaRPr b="1" spc="-2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25337</Words>
  <Application>WPS Presentation</Application>
  <PresentationFormat>On-screen Show (4:3)</PresentationFormat>
  <Paragraphs>700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SimSun</vt:lpstr>
      <vt:lpstr>Wingdings</vt:lpstr>
      <vt:lpstr>Arial MT</vt:lpstr>
      <vt:lpstr>Arial</vt:lpstr>
      <vt:lpstr>Times New Roman</vt:lpstr>
      <vt:lpstr>Trebuchet MS</vt:lpstr>
      <vt:lpstr>Calibri</vt:lpstr>
      <vt:lpstr>Symbol</vt:lpstr>
      <vt:lpstr>Courier New</vt:lpstr>
      <vt:lpstr>Microsoft YaHei</vt:lpstr>
      <vt:lpstr>Arial Unicode MS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WRO-2024-Future-Innovators-General-Rules</dc:title>
  <dc:creator>Karen Bebelaar</dc:creator>
  <cp:lastModifiedBy>Raphael Barasa</cp:lastModifiedBy>
  <cp:revision>1</cp:revision>
  <dcterms:created xsi:type="dcterms:W3CDTF">2025-06-16T18:44:03Z</dcterms:created>
  <dcterms:modified xsi:type="dcterms:W3CDTF">2025-06-16T18:44:03Z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2025-05-23T03:00:00Z</vt:filetime>
  </property>
  <property fmtid="{D5CDD505-2E9C-101B-9397-08002B2CF9AE}" pid="3" name="Creator">
    <vt:lpwstr>WPS Writer</vt:lpwstr>
  </property>
  <property fmtid="{D5CDD505-2E9C-101B-9397-08002B2CF9AE}" pid="4" name="LastSaved">
    <vt:filetime>2025-06-16T03:00:00Z</vt:filetime>
  </property>
  <property fmtid="{D5CDD505-2E9C-101B-9397-08002B2CF9AE}" pid="5" name="SourceModified">
    <vt:lpwstr>D:20250523040308+03'00'</vt:lpwstr>
  </property>
  <property fmtid="{D5CDD505-2E9C-101B-9397-08002B2CF9AE}" pid="6" name="ICV">
    <vt:lpwstr>B1B5710BE6304C4BB1000DC28504D7E3_13</vt:lpwstr>
  </property>
  <property fmtid="{D5CDD505-2E9C-101B-9397-08002B2CF9AE}" pid="7" name="KSOProductBuildVer">
    <vt:lpwstr>1033-12.2.0.21546</vt:lpwstr>
  </property>
</Properties>
</file>